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ppt/notesSlides/_rels/notesSlide53.xml.rels" ContentType="application/vnd.openxmlformats-package.relationships+xml"/>
  <Override PartName="/ppt/notesSlides/_rels/notesSlide52.xml.rels" ContentType="application/vnd.openxmlformats-package.relationships+xml"/>
  <Override PartName="/ppt/notesSlides/_rels/notesSlide2.xml.rels" ContentType="application/vnd.openxmlformats-package.relationships+xml"/>
  <Override PartName="/ppt/notesSlides/_rels/notesSlide1.xml.rels" ContentType="application/vnd.openxmlformats-package.relationships+xml"/>
  <Override PartName="/ppt/notesSlides/_rels/notesSlide4.xml.rels" ContentType="application/vnd.openxmlformats-package.relationships+xml"/>
  <Override PartName="/ppt/notesSlides/_rels/notesSlide51.xml.rels" ContentType="application/vnd.openxmlformats-package.relationships+xml"/>
  <Override PartName="/ppt/notesSlides/_rels/notesSlide50.xml.rels" ContentType="application/vnd.openxmlformats-package.relationships+xml"/>
  <Override PartName="/ppt/notesSlides/notesSlide53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0.xml" ContentType="application/vnd.openxmlformats-officedocument.presentationml.notesSlide+xml"/>
  <Override PartName="/ppt/slides/slide49.xml" ContentType="application/vnd.openxmlformats-officedocument.presentationml.slide+xml"/>
  <Override PartName="/ppt/slides/slide48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_rels/slide53.xml.rels" ContentType="application/vnd.openxmlformats-package.relationships+xml"/>
  <Override PartName="/ppt/slides/_rels/slide52.xml.rels" ContentType="application/vnd.openxmlformats-package.relationships+xml"/>
  <Override PartName="/ppt/slides/_rels/slide49.xml.rels" ContentType="application/vnd.openxmlformats-package.relationships+xml"/>
  <Override PartName="/ppt/slides/_rels/slide48.xml.rels" ContentType="application/vnd.openxmlformats-package.relationships+xml"/>
  <Override PartName="/ppt/slides/_rels/slide21.xml.rels" ContentType="application/vnd.openxmlformats-package.relationships+xml"/>
  <Override PartName="/ppt/slides/_rels/slide32.xml.rels" ContentType="application/vnd.openxmlformats-package.relationships+xml"/>
  <Override PartName="/ppt/slides/_rels/slide20.xml.rels" ContentType="application/vnd.openxmlformats-package.relationships+xml"/>
  <Override PartName="/ppt/slides/_rels/slide31.xml.rels" ContentType="application/vnd.openxmlformats-package.relationships+xml"/>
  <Override PartName="/ppt/slides/_rels/slide16.xml.rels" ContentType="application/vnd.openxmlformats-package.relationships+xml"/>
  <Override PartName="/ppt/slides/_rels/slide23.xml.rels" ContentType="application/vnd.openxmlformats-package.relationships+xml"/>
  <Override PartName="/ppt/slides/_rels/slide1.xml.rels" ContentType="application/vnd.openxmlformats-package.relationships+xml"/>
  <Override PartName="/ppt/slides/_rels/slide15.xml.rels" ContentType="application/vnd.openxmlformats-package.relationships+xml"/>
  <Override PartName="/ppt/slides/_rels/slide22.xml.rels" ContentType="application/vnd.openxmlformats-package.relationships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50.xml.rels" ContentType="application/vnd.openxmlformats-package.relationships+xml"/>
  <Override PartName="/ppt/slides/_rels/slide5.xml.rels" ContentType="application/vnd.openxmlformats-package.relationships+xml"/>
  <Override PartName="/ppt/slides/_rels/slide27.xml.rels" ContentType="application/vnd.openxmlformats-package.relationships+xml"/>
  <Override PartName="/ppt/slides/_rels/slide19.xml.rels" ContentType="application/vnd.openxmlformats-package.relationships+xml"/>
  <Override PartName="/ppt/slides/_rels/slide12.xml.rels" ContentType="application/vnd.openxmlformats-package.relationships+xml"/>
  <Override PartName="/ppt/slides/_rels/slide4.xml.rels" ContentType="application/vnd.openxmlformats-package.relationships+xml"/>
  <Override PartName="/ppt/slides/_rels/slide51.xml.rels" ContentType="application/vnd.openxmlformats-package.relationships+xml"/>
  <Override PartName="/ppt/slides/_rels/slide6.xml.rels" ContentType="application/vnd.openxmlformats-package.relationships+xml"/>
  <Override PartName="/ppt/slides/_rels/slide28.xml.rels" ContentType="application/vnd.openxmlformats-package.relationships+xml"/>
  <Override PartName="/ppt/slides/_rels/slide7.xml.rels" ContentType="application/vnd.openxmlformats-package.relationships+xml"/>
  <Override PartName="/ppt/slides/_rels/slide3.xml.rels" ContentType="application/vnd.openxmlformats-package.relationships+xml"/>
  <Override PartName="/ppt/slides/_rels/slide25.xml.rels" ContentType="application/vnd.openxmlformats-package.relationships+xml"/>
  <Override PartName="/ppt/slides/_rels/slide8.xml.rels" ContentType="application/vnd.openxmlformats-package.relationships+xml"/>
  <Override PartName="/ppt/slides/_rels/slide9.xml.rels" ContentType="application/vnd.openxmlformats-package.relationships+xml"/>
  <Override PartName="/ppt/slides/_rels/slide2.xml.rels" ContentType="application/vnd.openxmlformats-package.relationships+xml"/>
  <Override PartName="/ppt/slides/_rels/slide24.xml.rels" ContentType="application/vnd.openxmlformats-package.relationships+xml"/>
  <Override PartName="/ppt/slides/_rels/slide17.xml.rels" ContentType="application/vnd.openxmlformats-package.relationships+xml"/>
  <Override PartName="/ppt/slides/_rels/slide29.xml.rels" ContentType="application/vnd.openxmlformats-package.relationships+xml"/>
  <Override PartName="/ppt/slides/_rels/slide10.xml.rels" ContentType="application/vnd.openxmlformats-package.relationships+xml"/>
  <Override PartName="/ppt/slides/_rels/slide18.xml.rels" ContentType="application/vnd.openxmlformats-package.relationships+xml"/>
  <Override PartName="/ppt/slides/_rels/slide11.xml.rels" ContentType="application/vnd.openxmlformats-package.relationships+xml"/>
  <Override PartName="/ppt/slides/_rels/slide26.xml.rels" ContentType="application/vnd.openxmlformats-package.relationships+xml"/>
  <Override PartName="/ppt/slides/_rels/slide30.xml.rels" ContentType="application/vnd.openxmlformats-package.relationships+xml"/>
  <Override PartName="/ppt/slides/_rels/slide33.xml.rels" ContentType="application/vnd.openxmlformats-package.relationships+xml"/>
  <Override PartName="/ppt/slides/_rels/slide44.xml.rels" ContentType="application/vnd.openxmlformats-package.relationships+xml"/>
  <Override PartName="/ppt/slides/_rels/slide34.xml.rels" ContentType="application/vnd.openxmlformats-package.relationships+xml"/>
  <Override PartName="/ppt/slides/_rels/slide45.xml.rels" ContentType="application/vnd.openxmlformats-package.relationships+xml"/>
  <Override PartName="/ppt/slides/_rels/slide35.xml.rels" ContentType="application/vnd.openxmlformats-package.relationships+xml"/>
  <Override PartName="/ppt/slides/_rels/slide36.xml.rels" ContentType="application/vnd.openxmlformats-package.relationships+xml"/>
  <Override PartName="/ppt/slides/_rels/slide37.xml.rels" ContentType="application/vnd.openxmlformats-package.relationships+xml"/>
  <Override PartName="/ppt/slides/_rels/slide38.xml.rels" ContentType="application/vnd.openxmlformats-package.relationships+xml"/>
  <Override PartName="/ppt/slides/_rels/slide39.xml.rels" ContentType="application/vnd.openxmlformats-package.relationships+xml"/>
  <Override PartName="/ppt/slides/_rels/slide40.xml.rels" ContentType="application/vnd.openxmlformats-package.relationships+xml"/>
  <Override PartName="/ppt/slides/_rels/slide41.xml.rels" ContentType="application/vnd.openxmlformats-package.relationships+xml"/>
  <Override PartName="/ppt/slides/_rels/slide42.xml.rels" ContentType="application/vnd.openxmlformats-package.relationships+xml"/>
  <Override PartName="/ppt/slides/_rels/slide43.xml.rels" ContentType="application/vnd.openxmlformats-package.relationships+xml"/>
  <Override PartName="/ppt/slides/_rels/slide46.xml.rels" ContentType="application/vnd.openxmlformats-package.relationships+xml"/>
  <Override PartName="/ppt/slides/_rels/slide47.xml.rels" ContentType="application/vnd.openxmlformats-package.relationships+xml"/>
  <Override PartName="/ppt/slides/slide53.xml" ContentType="application/vnd.openxmlformats-officedocument.presentationml.slide+xml"/>
  <Override PartName="/ppt/slides/slide5.xml" ContentType="application/vnd.openxmlformats-officedocument.presentationml.slide+xml"/>
  <Override PartName="/ppt/slides/slide27.xml" ContentType="application/vnd.openxmlformats-officedocument.presentationml.slide+xml"/>
  <Override PartName="/ppt/slides/slide52.xml" ContentType="application/vnd.openxmlformats-officedocument.presentationml.slide+xml"/>
  <Override PartName="/ppt/slides/slide4.xml" ContentType="application/vnd.openxmlformats-officedocument.presentationml.slide+xml"/>
  <Override PartName="/ppt/slides/slide26.xml" ContentType="application/vnd.openxmlformats-officedocument.presentationml.slide+xml"/>
  <Override PartName="/ppt/slides/slide51.xml" ContentType="application/vnd.openxmlformats-officedocument.presentationml.slide+xml"/>
  <Override PartName="/ppt/slides/slide3.xml" ContentType="application/vnd.openxmlformats-officedocument.presentationml.slide+xml"/>
  <Override PartName="/ppt/slides/slide25.xml" ContentType="application/vnd.openxmlformats-officedocument.presentationml.slide+xml"/>
  <Override PartName="/ppt/slides/slide19.xml" ContentType="application/vnd.openxmlformats-officedocument.presentationml.slide+xml"/>
  <Override PartName="/ppt/slides/slide1.xml" ContentType="application/vnd.openxmlformats-officedocument.presentationml.slide+xml"/>
  <Override PartName="/ppt/slides/slide23.xml" ContentType="application/vnd.openxmlformats-officedocument.presentationml.slide+xml"/>
  <Override PartName="/ppt/slides/slide10.xml" ContentType="application/vnd.openxmlformats-officedocument.presentationml.slide+xml"/>
  <Override PartName="/ppt/slides/slide8.xml" ContentType="application/vnd.openxmlformats-officedocument.presentationml.slide+xml"/>
  <Override PartName="/ppt/slides/slide50.xml" ContentType="application/vnd.openxmlformats-officedocument.presentationml.slide+xml"/>
  <Override PartName="/ppt/slides/slide2.xml" ContentType="application/vnd.openxmlformats-officedocument.presentationml.slide+xml"/>
  <Override PartName="/ppt/slides/slide24.xml" ContentType="application/vnd.openxmlformats-officedocument.presentationml.slide+xml"/>
  <Override PartName="/ppt/slides/slide11.xml" ContentType="application/vnd.openxmlformats-officedocument.presentationml.slide+xml"/>
  <Override PartName="/ppt/slides/slide9.xml" ContentType="application/vnd.openxmlformats-officedocument.presentationml.slide+xml"/>
  <Override PartName="/ppt/slides/slide20.xml" ContentType="application/vnd.openxmlformats-officedocument.presentationml.slide+xml"/>
  <Override PartName="/ppt/slides/slide6.xml" ContentType="application/vnd.openxmlformats-officedocument.presentationml.slide+xml"/>
  <Override PartName="/ppt/slides/slide28.xml" ContentType="application/vnd.openxmlformats-officedocument.presentationml.slide+xml"/>
  <Override PartName="/ppt/slides/slide21.xml" ContentType="application/vnd.openxmlformats-officedocument.presentationml.slide+xml"/>
  <Override PartName="/ppt/slides/slide7.xml" ContentType="application/vnd.openxmlformats-officedocument.presentationml.slide+xml"/>
  <Override PartName="/ppt/slides/slide29.xml" ContentType="application/vnd.openxmlformats-officedocument.presentationml.slide+xml"/>
  <Override PartName="/ppt/slides/slide22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presentation.xml" ContentType="application/vnd.openxmlformats-officedocument.presentationml.presentation.main+xml"/>
  <Override PartName="/ppt/slideMasters/_rels/slideMaster5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2.xml.rels" ContentType="application/vnd.openxmlformats-package.relationships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theme/theme6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_rels/presentation.xml.rels" ContentType="application/vnd.openxmlformats-package.relationships+xml"/>
  <Override PartName="/ppt/media/image87.png" ContentType="image/png"/>
  <Override PartName="/ppt/media/image85.png" ContentType="image/png"/>
  <Override PartName="/ppt/media/image84.png" ContentType="image/png"/>
  <Override PartName="/ppt/media/image82.png" ContentType="image/png"/>
  <Override PartName="/ppt/media/image81.png" ContentType="image/png"/>
  <Override PartName="/ppt/media/image80.png" ContentType="image/png"/>
  <Override PartName="/ppt/media/image78.png" ContentType="image/png"/>
  <Override PartName="/ppt/media/image77.png" ContentType="image/png"/>
  <Override PartName="/ppt/media/image76.png" ContentType="image/png"/>
  <Override PartName="/ppt/media/image75.png" ContentType="image/png"/>
  <Override PartName="/ppt/media/image74.png" ContentType="image/png"/>
  <Override PartName="/ppt/media/image73.png" ContentType="image/png"/>
  <Override PartName="/ppt/media/image72.png" ContentType="image/png"/>
  <Override PartName="/ppt/media/image71.png" ContentType="image/png"/>
  <Override PartName="/ppt/media/image70.png" ContentType="image/png"/>
  <Override PartName="/ppt/media/image68.png" ContentType="image/png"/>
  <Override PartName="/ppt/media/image86.png" ContentType="image/png"/>
  <Override PartName="/ppt/media/image67.gif" ContentType="image/gif"/>
  <Override PartName="/ppt/media/image66.png" ContentType="image/png"/>
  <Override PartName="/ppt/media/image65.png" ContentType="image/png"/>
  <Override PartName="/ppt/media/image64.png" ContentType="image/png"/>
  <Override PartName="/ppt/media/image62.png" ContentType="image/png"/>
  <Override PartName="/ppt/media/image61.png" ContentType="image/png"/>
  <Override PartName="/ppt/media/image60.png" ContentType="image/png"/>
  <Override PartName="/ppt/media/image59.png" ContentType="image/png"/>
  <Override PartName="/ppt/media/image56.png" ContentType="image/png"/>
  <Override PartName="/ppt/media/image52.png" ContentType="image/png"/>
  <Override PartName="/ppt/media/image51.png" ContentType="image/png"/>
  <Override PartName="/ppt/media/image50.png" ContentType="image/png"/>
  <Override PartName="/ppt/media/image49.png" ContentType="image/png"/>
  <Override PartName="/ppt/media/image48.png" ContentType="image/png"/>
  <Override PartName="/ppt/media/image23.jpeg" ContentType="image/jpeg"/>
  <Override PartName="/ppt/media/image90.png" ContentType="image/png"/>
  <Override PartName="/ppt/media/image15.png" ContentType="image/png"/>
  <Override PartName="/ppt/media/image22.png" ContentType="image/png"/>
  <Override PartName="/ppt/media/image57.png" ContentType="image/png"/>
  <Override PartName="/ppt/media/image7.png" ContentType="image/png"/>
  <Override PartName="/ppt/media/image79.png" ContentType="image/png"/>
  <Override PartName="/ppt/media/image20.png" ContentType="image/png"/>
  <Override PartName="/ppt/media/image55.png" ContentType="image/png"/>
  <Override PartName="/ppt/media/image5.png" ContentType="image/png"/>
  <Override PartName="/ppt/media/image19.png" ContentType="image/png"/>
  <Override PartName="/ppt/media/image18.png" ContentType="image/png"/>
  <Override PartName="/ppt/media/image2.jpeg" ContentType="image/jpeg"/>
  <Override PartName="/ppt/media/image92.png" ContentType="image/png"/>
  <Override PartName="/ppt/media/image17.png" ContentType="image/png"/>
  <Override PartName="/ppt/media/image21.jpeg" ContentType="image/jpeg"/>
  <Override PartName="/ppt/media/image91.png" ContentType="image/png"/>
  <Override PartName="/ppt/media/image16.png" ContentType="image/png"/>
  <Override PartName="/ppt/media/image14.png" ContentType="image/png"/>
  <Override PartName="/ppt/media/image13.png" ContentType="image/png"/>
  <Override PartName="/ppt/media/image53.png" ContentType="image/png"/>
  <Override PartName="/ppt/media/image3.png" ContentType="image/png"/>
  <Override PartName="/ppt/media/image4.jpeg" ContentType="image/jpeg"/>
  <Override PartName="/ppt/media/image38.png" ContentType="image/png"/>
  <Override PartName="/ppt/media/image83.png" ContentType="image/png"/>
  <Override PartName="/ppt/media/image1.jpeg" ContentType="image/jpeg"/>
  <Override PartName="/ppt/media/image41.png" ContentType="image/png"/>
  <Override PartName="/ppt/media/image11.png" ContentType="image/png"/>
  <Override PartName="/ppt/media/image88.png" ContentType="image/png"/>
  <Override PartName="/ppt/media/image9.jpeg" ContentType="image/jpeg"/>
  <Override PartName="/ppt/media/image35.png" ContentType="image/png"/>
  <Override PartName="/ppt/media/image69.png" ContentType="image/png"/>
  <Override PartName="/ppt/media/image10.png" ContentType="image/png"/>
  <Override PartName="/ppt/media/image54.png" ContentType="image/png"/>
  <Override PartName="/ppt/media/image28.jpeg" ContentType="image/jpeg"/>
  <Override PartName="/ppt/media/image24.png" ContentType="image/png"/>
  <Override PartName="/ppt/media/image25.png" ContentType="image/png"/>
  <Override PartName="/ppt/media/image26.png" ContentType="image/png"/>
  <Override PartName="/ppt/media/image27.png" ContentType="image/png"/>
  <Override PartName="/ppt/media/image29.png" ContentType="image/png"/>
  <Override PartName="/ppt/media/image89.png" ContentType="image/png"/>
  <Override PartName="/ppt/media/image30.png" ContentType="image/png"/>
  <Override PartName="/ppt/media/image63.png" ContentType="image/png"/>
  <Override PartName="/ppt/media/image31.jpeg" ContentType="image/jpeg"/>
  <Override PartName="/ppt/media/image47.png" ContentType="image/png"/>
  <Override PartName="/ppt/media/image32.png" ContentType="image/png"/>
  <Override PartName="/ppt/media/image33.png" ContentType="image/png"/>
  <Override PartName="/ppt/media/image34.png" ContentType="image/png"/>
  <Override PartName="/ppt/media/image36.png" ContentType="image/png"/>
  <Override PartName="/ppt/media/image37.png" ContentType="image/png"/>
  <Override PartName="/ppt/media/image58.png" ContentType="image/png"/>
  <Override PartName="/ppt/media/image6.jpeg" ContentType="image/jpeg"/>
  <Override PartName="/ppt/media/image8.png" ContentType="image/png"/>
  <Override PartName="/ppt/media/image39.gif" ContentType="image/gif"/>
  <Override PartName="/ppt/media/image40.png" ContentType="image/png"/>
  <Override PartName="/ppt/media/image42.png" ContentType="image/png"/>
  <Override PartName="/ppt/media/image43.png" ContentType="image/png"/>
  <Override PartName="/ppt/media/image44.png" ContentType="image/png"/>
  <Override PartName="/ppt/media/image12.png" ContentType="image/png"/>
  <Override PartName="/ppt/media/image45.jpeg" ContentType="image/jpeg"/>
  <Override PartName="/ppt/media/image46.png" ContentType="image/png"/>
  <Override PartName="/ppt/slideLayouts/slideLayout60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_rels/slideLayout60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7.xml.rels" ContentType="application/vnd.openxmlformats-package.relationships+xml"/>
  <Override PartName="/ppt/slideLayouts/slideLayout50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47.xml" ContentType="application/vnd.openxmlformats-officedocument.presentationml.slideLayout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_rels/item1.xml.rels" ContentType="application/vnd.openxmlformats-package.relationships+xml"/>
  <Override PartName="/customXml/item1.xml" ContentType="application/xml"/>
  <Override PartName="/customXml/itemProps1.xml" ContentType="application/vnd.openxmlformats-officedocument.customXml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customXml" Target="../customXml/item1.xml"/><Relationship Id="rId5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</p:sldIdLst>
  <p:sldSz cx="12188825" cy="68580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6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move the slide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05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06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US" sz="1400" spc="-1" strike="noStrike">
                <a:latin typeface="Times New Roman"/>
              </a:rPr>
              <a:t>&lt;header&gt;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07" name="PlaceHolder 4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08" name="PlaceHolder 5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09" name="PlaceHolder 6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 algn="r"/>
            <a:fld id="{8FE11E78-BD05-4841-AA51-190053FE2B3F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hyperlink" Target="http://softuni.org/" TargetMode="External"/><Relationship Id="rId2" Type="http://schemas.openxmlformats.org/officeDocument/2006/relationships/hyperlink" Target="http://creativecommons.org/licenses/by-nc-sa/4.0/" TargetMode="External"/><Relationship Id="rId3" Type="http://schemas.openxmlformats.org/officeDocument/2006/relationships/slide" Target="../slides/slide1.xml"/><Relationship Id="rId4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hyperlink" Target="http://softuni.org/" TargetMode="External"/><Relationship Id="rId2" Type="http://schemas.openxmlformats.org/officeDocument/2006/relationships/hyperlink" Target="http://creativecommons.org/licenses/by-nc-sa/4.0/" TargetMode="External"/><Relationship Id="rId3" Type="http://schemas.openxmlformats.org/officeDocument/2006/relationships/slide" Target="../slides/slide2.xml"/><Relationship Id="rId4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hyperlink" Target="http://softuni.org/" TargetMode="External"/><Relationship Id="rId2" Type="http://schemas.openxmlformats.org/officeDocument/2006/relationships/hyperlink" Target="http://creativecommons.org/licenses/by-nc-sa/4.0/" TargetMode="External"/><Relationship Id="rId3" Type="http://schemas.openxmlformats.org/officeDocument/2006/relationships/slide" Target="../slides/slide4.xml"/><Relationship Id="rId4" Type="http://schemas.openxmlformats.org/officeDocument/2006/relationships/notesMaster" Target="../notesMasters/notesMaster1.xml"/>
</Relationships>
</file>

<file path=ppt/notesSlides/_rels/notesSlide50.xml.rels><?xml version="1.0" encoding="UTF-8"?>
<Relationships xmlns="http://schemas.openxmlformats.org/package/2006/relationships"><Relationship Id="rId1" Type="http://schemas.openxmlformats.org/officeDocument/2006/relationships/hyperlink" Target="http://softuni.org/" TargetMode="External"/><Relationship Id="rId2" Type="http://schemas.openxmlformats.org/officeDocument/2006/relationships/hyperlink" Target="http://creativecommons.org/licenses/by-nc-sa/4.0/" TargetMode="External"/><Relationship Id="rId3" Type="http://schemas.openxmlformats.org/officeDocument/2006/relationships/slide" Target="../slides/slide50.xml"/><Relationship Id="rId4" Type="http://schemas.openxmlformats.org/officeDocument/2006/relationships/notesMaster" Target="../notesMasters/notesMaster1.xml"/>
</Relationships>
</file>

<file path=ppt/notesSlides/_rels/notesSlide51.xml.rels><?xml version="1.0" encoding="UTF-8"?>
<Relationships xmlns="http://schemas.openxmlformats.org/package/2006/relationships"><Relationship Id="rId1" Type="http://schemas.openxmlformats.org/officeDocument/2006/relationships/hyperlink" Target="http://softuni.org/" TargetMode="External"/><Relationship Id="rId2" Type="http://schemas.openxmlformats.org/officeDocument/2006/relationships/hyperlink" Target="http://creativecommons.org/licenses/by-nc-sa/4.0/" TargetMode="External"/><Relationship Id="rId3" Type="http://schemas.openxmlformats.org/officeDocument/2006/relationships/slide" Target="../slides/slide51.xml"/><Relationship Id="rId4" Type="http://schemas.openxmlformats.org/officeDocument/2006/relationships/notesMaster" Target="../notesMasters/notesMaster1.xml"/>
</Relationships>
</file>

<file path=ppt/notesSlides/_rels/notesSlide52.xml.rels><?xml version="1.0" encoding="UTF-8"?>
<Relationships xmlns="http://schemas.openxmlformats.org/package/2006/relationships"><Relationship Id="rId1" Type="http://schemas.openxmlformats.org/officeDocument/2006/relationships/hyperlink" Target="http://softuni.org/" TargetMode="External"/><Relationship Id="rId2" Type="http://schemas.openxmlformats.org/officeDocument/2006/relationships/hyperlink" Target="http://creativecommons.org/licenses/by-nc-sa/4.0/" TargetMode="External"/><Relationship Id="rId3" Type="http://schemas.openxmlformats.org/officeDocument/2006/relationships/slide" Target="../slides/slide52.xml"/><Relationship Id="rId4" Type="http://schemas.openxmlformats.org/officeDocument/2006/relationships/notesMaster" Target="../notesMasters/notesMaster1.xml"/>
</Relationships>
</file>

<file path=ppt/notesSlides/_rels/notesSlide53.xml.rels><?xml version="1.0" encoding="UTF-8"?>
<Relationships xmlns="http://schemas.openxmlformats.org/package/2006/relationships"><Relationship Id="rId1" Type="http://schemas.openxmlformats.org/officeDocument/2006/relationships/hyperlink" Target="http://softuni.org/" TargetMode="External"/><Relationship Id="rId2" Type="http://schemas.openxmlformats.org/officeDocument/2006/relationships/hyperlink" Target="http://creativecommons.org/licenses/by-nc-sa/4.0/" TargetMode="External"/><Relationship Id="rId3" Type="http://schemas.openxmlformats.org/officeDocument/2006/relationships/slide" Target="../slides/slide53.xml"/><Relationship Id="rId4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160" cy="3428280"/>
          </a:xfrm>
          <a:prstGeom prst="rect">
            <a:avLst/>
          </a:prstGeom>
        </p:spPr>
      </p:sp>
      <p:sp>
        <p:nvSpPr>
          <p:cNvPr id="737" name="PlaceHolder 2"/>
          <p:cNvSpPr>
            <a:spLocks noGrp="1"/>
          </p:cNvSpPr>
          <p:nvPr>
            <p:ph type="body"/>
          </p:nvPr>
        </p:nvSpPr>
        <p:spPr>
          <a:xfrm>
            <a:off x="380880" y="4343400"/>
            <a:ext cx="6095160" cy="41140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738" name="CustomShape 3"/>
          <p:cNvSpPr/>
          <p:nvPr/>
        </p:nvSpPr>
        <p:spPr>
          <a:xfrm>
            <a:off x="0" y="8748000"/>
            <a:ext cx="6308280" cy="393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© Software University Foundation – </a:t>
            </a:r>
            <a:r>
              <a:rPr b="0" lang="en-US" sz="1000" spc="-1" strike="noStrike" u="sng">
                <a:solidFill>
                  <a:srgbClr val="000000"/>
                </a:solidFill>
                <a:uFillTx/>
                <a:latin typeface="+mn-lt"/>
                <a:ea typeface="+mn-ea"/>
                <a:hlinkClick r:id="rId1"/>
              </a:rPr>
              <a:t>http://softuni.org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This work is licensed under the </a:t>
            </a:r>
            <a:r>
              <a:rPr b="0" lang="en-US" sz="1000" spc="-1" strike="noStrike" u="sng">
                <a:solidFill>
                  <a:srgbClr val="000000"/>
                </a:solidFill>
                <a:uFillTx/>
                <a:latin typeface="+mn-lt"/>
                <a:ea typeface="+mn-ea"/>
                <a:hlinkClick r:id="rId2"/>
              </a:rPr>
              <a:t>Creative Commons Attribution-NonCommercial-ShareAlike</a:t>
            </a:r>
            <a:r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 license.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739" name="CustomShape 4"/>
          <p:cNvSpPr/>
          <p:nvPr/>
        </p:nvSpPr>
        <p:spPr>
          <a:xfrm>
            <a:off x="6309000" y="8748000"/>
            <a:ext cx="546840" cy="393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5519F319-B81D-424B-8096-BFAD317390F1}" type="slidenum"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000" spc="-1" strike="noStrike">
              <a:latin typeface="Arial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160" cy="3428280"/>
          </a:xfrm>
          <a:prstGeom prst="rect">
            <a:avLst/>
          </a:prstGeom>
        </p:spPr>
      </p:sp>
      <p:sp>
        <p:nvSpPr>
          <p:cNvPr id="741" name="PlaceHolder 2"/>
          <p:cNvSpPr>
            <a:spLocks noGrp="1"/>
          </p:cNvSpPr>
          <p:nvPr>
            <p:ph type="body"/>
          </p:nvPr>
        </p:nvSpPr>
        <p:spPr>
          <a:xfrm>
            <a:off x="380880" y="4343400"/>
            <a:ext cx="6095160" cy="41140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742" name="CustomShape 3"/>
          <p:cNvSpPr/>
          <p:nvPr/>
        </p:nvSpPr>
        <p:spPr>
          <a:xfrm>
            <a:off x="0" y="8748000"/>
            <a:ext cx="6308280" cy="393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© Software University Foundation – </a:t>
            </a:r>
            <a:r>
              <a:rPr b="0" lang="en-US" sz="1000" spc="-1" strike="noStrike" u="sng">
                <a:solidFill>
                  <a:srgbClr val="000000"/>
                </a:solidFill>
                <a:uFillTx/>
                <a:latin typeface="+mn-lt"/>
                <a:ea typeface="+mn-ea"/>
                <a:hlinkClick r:id="rId1"/>
              </a:rPr>
              <a:t>http://softuni.org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This work is licensed under the </a:t>
            </a:r>
            <a:r>
              <a:rPr b="0" lang="en-US" sz="1000" spc="-1" strike="noStrike" u="sng">
                <a:solidFill>
                  <a:srgbClr val="000000"/>
                </a:solidFill>
                <a:uFillTx/>
                <a:latin typeface="+mn-lt"/>
                <a:ea typeface="+mn-ea"/>
                <a:hlinkClick r:id="rId2"/>
              </a:rPr>
              <a:t>Creative Commons Attribution-NonCommercial-ShareAlike</a:t>
            </a:r>
            <a:r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 license.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743" name="CustomShape 4"/>
          <p:cNvSpPr/>
          <p:nvPr/>
        </p:nvSpPr>
        <p:spPr>
          <a:xfrm>
            <a:off x="6309000" y="8748000"/>
            <a:ext cx="546840" cy="393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DE27A188-F26F-4301-9A81-D0E8D91BF536}" type="slidenum"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000" spc="-1" strike="noStrike">
              <a:latin typeface="Arial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160" cy="3428280"/>
          </a:xfrm>
          <a:prstGeom prst="rect">
            <a:avLst/>
          </a:prstGeom>
        </p:spPr>
      </p:sp>
      <p:sp>
        <p:nvSpPr>
          <p:cNvPr id="745" name="PlaceHolder 2"/>
          <p:cNvSpPr>
            <a:spLocks noGrp="1"/>
          </p:cNvSpPr>
          <p:nvPr>
            <p:ph type="body"/>
          </p:nvPr>
        </p:nvSpPr>
        <p:spPr>
          <a:xfrm>
            <a:off x="380880" y="4343400"/>
            <a:ext cx="6095160" cy="41140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746" name="CustomShape 3"/>
          <p:cNvSpPr/>
          <p:nvPr/>
        </p:nvSpPr>
        <p:spPr>
          <a:xfrm>
            <a:off x="0" y="8748000"/>
            <a:ext cx="6308280" cy="393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© Software University Foundation – </a:t>
            </a:r>
            <a:r>
              <a:rPr b="0" lang="en-US" sz="1000" spc="-1" strike="noStrike" u="sng">
                <a:solidFill>
                  <a:srgbClr val="000000"/>
                </a:solidFill>
                <a:uFillTx/>
                <a:latin typeface="+mn-lt"/>
                <a:ea typeface="+mn-ea"/>
                <a:hlinkClick r:id="rId1"/>
              </a:rPr>
              <a:t>http://softuni.org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This work is licensed under the </a:t>
            </a:r>
            <a:r>
              <a:rPr b="0" lang="en-US" sz="1000" spc="-1" strike="noStrike" u="sng">
                <a:solidFill>
                  <a:srgbClr val="000000"/>
                </a:solidFill>
                <a:uFillTx/>
                <a:latin typeface="+mn-lt"/>
                <a:ea typeface="+mn-ea"/>
                <a:hlinkClick r:id="rId2"/>
              </a:rPr>
              <a:t>Creative Commons Attribution-NonCommercial-ShareAlike</a:t>
            </a:r>
            <a:r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 license.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747" name="CustomShape 4"/>
          <p:cNvSpPr/>
          <p:nvPr/>
        </p:nvSpPr>
        <p:spPr>
          <a:xfrm>
            <a:off x="6309000" y="8748000"/>
            <a:ext cx="546840" cy="393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C7C757F8-4463-4F1B-8154-A76A86F1847F}" type="slidenum"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000" spc="-1" strike="noStrike">
              <a:latin typeface="Arial"/>
            </a:endParaRPr>
          </a:p>
        </p:txBody>
      </p:sp>
    </p:spTree>
  </p:cSld>
</p:notes>
</file>

<file path=ppt/notesSlides/notesSlide5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160" cy="3428280"/>
          </a:xfrm>
          <a:prstGeom prst="rect">
            <a:avLst/>
          </a:prstGeom>
        </p:spPr>
      </p:sp>
      <p:sp>
        <p:nvSpPr>
          <p:cNvPr id="749" name="PlaceHolder 2"/>
          <p:cNvSpPr>
            <a:spLocks noGrp="1"/>
          </p:cNvSpPr>
          <p:nvPr>
            <p:ph type="body"/>
          </p:nvPr>
        </p:nvSpPr>
        <p:spPr>
          <a:xfrm>
            <a:off x="380880" y="4343400"/>
            <a:ext cx="6095160" cy="41140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750" name="CustomShape 3"/>
          <p:cNvSpPr/>
          <p:nvPr/>
        </p:nvSpPr>
        <p:spPr>
          <a:xfrm>
            <a:off x="0" y="8748000"/>
            <a:ext cx="6308280" cy="393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© Software University Foundation – </a:t>
            </a:r>
            <a:r>
              <a:rPr b="0" lang="en-US" sz="1000" spc="-1" strike="noStrike" u="sng">
                <a:solidFill>
                  <a:srgbClr val="000000"/>
                </a:solidFill>
                <a:uFillTx/>
                <a:latin typeface="+mn-lt"/>
                <a:ea typeface="+mn-ea"/>
                <a:hlinkClick r:id="rId1"/>
              </a:rPr>
              <a:t>http://softuni.org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This work is licensed under the </a:t>
            </a:r>
            <a:r>
              <a:rPr b="0" lang="en-US" sz="1000" spc="-1" strike="noStrike" u="sng">
                <a:solidFill>
                  <a:srgbClr val="000000"/>
                </a:solidFill>
                <a:uFillTx/>
                <a:latin typeface="+mn-lt"/>
                <a:ea typeface="+mn-ea"/>
                <a:hlinkClick r:id="rId2"/>
              </a:rPr>
              <a:t>Creative Commons Attribution-NonCommercial-ShareAlike</a:t>
            </a:r>
            <a:r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 license.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751" name="CustomShape 4"/>
          <p:cNvSpPr/>
          <p:nvPr/>
        </p:nvSpPr>
        <p:spPr>
          <a:xfrm>
            <a:off x="6309000" y="8748000"/>
            <a:ext cx="546840" cy="393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2EC86033-09AB-4AE2-B636-6A0A836AEDBA}" type="slidenum"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000" spc="-1" strike="noStrike">
              <a:latin typeface="Arial"/>
            </a:endParaRPr>
          </a:p>
        </p:txBody>
      </p:sp>
    </p:spTree>
  </p:cSld>
</p:notes>
</file>

<file path=ppt/notesSlides/notesSlide5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160" cy="3428280"/>
          </a:xfrm>
          <a:prstGeom prst="rect">
            <a:avLst/>
          </a:prstGeom>
        </p:spPr>
      </p:sp>
      <p:sp>
        <p:nvSpPr>
          <p:cNvPr id="753" name="PlaceHolder 2"/>
          <p:cNvSpPr>
            <a:spLocks noGrp="1"/>
          </p:cNvSpPr>
          <p:nvPr>
            <p:ph type="body"/>
          </p:nvPr>
        </p:nvSpPr>
        <p:spPr>
          <a:xfrm>
            <a:off x="380880" y="4343400"/>
            <a:ext cx="6095160" cy="41140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754" name="CustomShape 3"/>
          <p:cNvSpPr/>
          <p:nvPr/>
        </p:nvSpPr>
        <p:spPr>
          <a:xfrm>
            <a:off x="0" y="8748000"/>
            <a:ext cx="6308280" cy="393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© Software University Foundation – </a:t>
            </a:r>
            <a:r>
              <a:rPr b="0" lang="en-US" sz="1000" spc="-1" strike="noStrike" u="sng">
                <a:solidFill>
                  <a:srgbClr val="000000"/>
                </a:solidFill>
                <a:uFillTx/>
                <a:latin typeface="+mn-lt"/>
                <a:ea typeface="+mn-ea"/>
                <a:hlinkClick r:id="rId1"/>
              </a:rPr>
              <a:t>http://softuni.org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This work is licensed under the </a:t>
            </a:r>
            <a:r>
              <a:rPr b="0" lang="en-US" sz="1000" spc="-1" strike="noStrike" u="sng">
                <a:solidFill>
                  <a:srgbClr val="000000"/>
                </a:solidFill>
                <a:uFillTx/>
                <a:latin typeface="+mn-lt"/>
                <a:ea typeface="+mn-ea"/>
                <a:hlinkClick r:id="rId2"/>
              </a:rPr>
              <a:t>Creative Commons Attribution-NonCommercial-ShareAlike</a:t>
            </a:r>
            <a:r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 license.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755" name="CustomShape 4"/>
          <p:cNvSpPr/>
          <p:nvPr/>
        </p:nvSpPr>
        <p:spPr>
          <a:xfrm>
            <a:off x="6309000" y="8748000"/>
            <a:ext cx="546840" cy="393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362BA94B-FB3E-4D6C-88E7-8BD185874ACE}" type="slidenum"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000" spc="-1" strike="noStrike">
              <a:latin typeface="Arial"/>
            </a:endParaRPr>
          </a:p>
        </p:txBody>
      </p:sp>
    </p:spTree>
  </p:cSld>
</p:notes>
</file>

<file path=ppt/notesSlides/notesSlide5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160" cy="3428280"/>
          </a:xfrm>
          <a:prstGeom prst="rect">
            <a:avLst/>
          </a:prstGeom>
        </p:spPr>
      </p:sp>
      <p:sp>
        <p:nvSpPr>
          <p:cNvPr id="757" name="PlaceHolder 2"/>
          <p:cNvSpPr>
            <a:spLocks noGrp="1"/>
          </p:cNvSpPr>
          <p:nvPr>
            <p:ph type="body"/>
          </p:nvPr>
        </p:nvSpPr>
        <p:spPr>
          <a:xfrm>
            <a:off x="380880" y="4343400"/>
            <a:ext cx="6095160" cy="41140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758" name="CustomShape 3"/>
          <p:cNvSpPr/>
          <p:nvPr/>
        </p:nvSpPr>
        <p:spPr>
          <a:xfrm>
            <a:off x="0" y="8748000"/>
            <a:ext cx="6308280" cy="393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© Software University Foundation – </a:t>
            </a:r>
            <a:r>
              <a:rPr b="0" lang="en-US" sz="1000" spc="-1" strike="noStrike" u="sng">
                <a:solidFill>
                  <a:srgbClr val="000000"/>
                </a:solidFill>
                <a:uFillTx/>
                <a:latin typeface="+mn-lt"/>
                <a:ea typeface="+mn-ea"/>
                <a:hlinkClick r:id="rId1"/>
              </a:rPr>
              <a:t>http://softuni.org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This work is licensed under the </a:t>
            </a:r>
            <a:r>
              <a:rPr b="0" lang="en-US" sz="1000" spc="-1" strike="noStrike" u="sng">
                <a:solidFill>
                  <a:srgbClr val="000000"/>
                </a:solidFill>
                <a:uFillTx/>
                <a:latin typeface="+mn-lt"/>
                <a:ea typeface="+mn-ea"/>
                <a:hlinkClick r:id="rId2"/>
              </a:rPr>
              <a:t>Creative Commons Attribution-NonCommercial-ShareAlike</a:t>
            </a:r>
            <a:r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 license.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759" name="CustomShape 4"/>
          <p:cNvSpPr/>
          <p:nvPr/>
        </p:nvSpPr>
        <p:spPr>
          <a:xfrm>
            <a:off x="6309000" y="8748000"/>
            <a:ext cx="546840" cy="393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F3406A79-EF27-4431-AFA4-4376B361B774}" type="slidenum"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000" spc="-1" strike="noStrike">
              <a:latin typeface="Arial"/>
            </a:endParaRPr>
          </a:p>
        </p:txBody>
      </p:sp>
    </p:spTree>
  </p:cSld>
</p:notes>
</file>

<file path=ppt/notesSlides/notesSlide5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160" cy="3428280"/>
          </a:xfrm>
          <a:prstGeom prst="rect">
            <a:avLst/>
          </a:prstGeom>
        </p:spPr>
      </p:sp>
      <p:sp>
        <p:nvSpPr>
          <p:cNvPr id="761" name="PlaceHolder 2"/>
          <p:cNvSpPr>
            <a:spLocks noGrp="1"/>
          </p:cNvSpPr>
          <p:nvPr>
            <p:ph type="body"/>
          </p:nvPr>
        </p:nvSpPr>
        <p:spPr>
          <a:xfrm>
            <a:off x="380880" y="4343400"/>
            <a:ext cx="6095160" cy="41140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762" name="CustomShape 3"/>
          <p:cNvSpPr/>
          <p:nvPr/>
        </p:nvSpPr>
        <p:spPr>
          <a:xfrm>
            <a:off x="0" y="8748000"/>
            <a:ext cx="6308280" cy="393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© Software University Foundation – </a:t>
            </a:r>
            <a:r>
              <a:rPr b="0" lang="en-US" sz="1000" spc="-1" strike="noStrike" u="sng">
                <a:solidFill>
                  <a:srgbClr val="000000"/>
                </a:solidFill>
                <a:uFillTx/>
                <a:latin typeface="+mn-lt"/>
                <a:ea typeface="+mn-ea"/>
                <a:hlinkClick r:id="rId1"/>
              </a:rPr>
              <a:t>http://softuni.org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This work is licensed under the </a:t>
            </a:r>
            <a:r>
              <a:rPr b="0" lang="en-US" sz="1000" spc="-1" strike="noStrike" u="sng">
                <a:solidFill>
                  <a:srgbClr val="000000"/>
                </a:solidFill>
                <a:uFillTx/>
                <a:latin typeface="+mn-lt"/>
                <a:ea typeface="+mn-ea"/>
                <a:hlinkClick r:id="rId2"/>
              </a:rPr>
              <a:t>Creative Commons Attribution-NonCommercial-ShareAlike</a:t>
            </a:r>
            <a:r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 license.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763" name="CustomShape 4"/>
          <p:cNvSpPr/>
          <p:nvPr/>
        </p:nvSpPr>
        <p:spPr>
          <a:xfrm>
            <a:off x="6309000" y="8748000"/>
            <a:ext cx="546840" cy="393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AE9CD507-A27D-4325-B4E7-021007B387DA}" type="slidenum"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0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09120" y="3682080"/>
            <a:ext cx="109695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609120" y="368208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6230160" y="368208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318200" y="160452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8026920" y="160452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609120" y="368208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4318200" y="368208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8026920" y="368208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subTitle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7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subTitle"/>
          </p:nvPr>
        </p:nvSpPr>
        <p:spPr>
          <a:xfrm>
            <a:off x="609120" y="273600"/>
            <a:ext cx="10969560" cy="53078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3" name="PlaceHolder 4"/>
          <p:cNvSpPr>
            <a:spLocks noGrp="1"/>
          </p:cNvSpPr>
          <p:nvPr>
            <p:ph type="body"/>
          </p:nvPr>
        </p:nvSpPr>
        <p:spPr>
          <a:xfrm>
            <a:off x="609120" y="368208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7" name="PlaceHolder 4"/>
          <p:cNvSpPr>
            <a:spLocks noGrp="1"/>
          </p:cNvSpPr>
          <p:nvPr>
            <p:ph type="body"/>
          </p:nvPr>
        </p:nvSpPr>
        <p:spPr>
          <a:xfrm>
            <a:off x="6230160" y="368208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 type="body"/>
          </p:nvPr>
        </p:nvSpPr>
        <p:spPr>
          <a:xfrm>
            <a:off x="609120" y="3682080"/>
            <a:ext cx="109695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609120" y="3682080"/>
            <a:ext cx="109695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 type="body"/>
          </p:nvPr>
        </p:nvSpPr>
        <p:spPr>
          <a:xfrm>
            <a:off x="609120" y="368208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9" name="PlaceHolder 5"/>
          <p:cNvSpPr>
            <a:spLocks noGrp="1"/>
          </p:cNvSpPr>
          <p:nvPr>
            <p:ph type="body"/>
          </p:nvPr>
        </p:nvSpPr>
        <p:spPr>
          <a:xfrm>
            <a:off x="6230160" y="368208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4318200" y="160452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8026920" y="160452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 type="body"/>
          </p:nvPr>
        </p:nvSpPr>
        <p:spPr>
          <a:xfrm>
            <a:off x="609120" y="368208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5" name="PlaceHolder 6"/>
          <p:cNvSpPr>
            <a:spLocks noGrp="1"/>
          </p:cNvSpPr>
          <p:nvPr>
            <p:ph type="body"/>
          </p:nvPr>
        </p:nvSpPr>
        <p:spPr>
          <a:xfrm>
            <a:off x="4318200" y="368208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6" name="PlaceHolder 7"/>
          <p:cNvSpPr>
            <a:spLocks noGrp="1"/>
          </p:cNvSpPr>
          <p:nvPr>
            <p:ph type="body"/>
          </p:nvPr>
        </p:nvSpPr>
        <p:spPr>
          <a:xfrm>
            <a:off x="8026920" y="368208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subTitle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6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subTitle"/>
          </p:nvPr>
        </p:nvSpPr>
        <p:spPr>
          <a:xfrm>
            <a:off x="609120" y="273600"/>
            <a:ext cx="10969560" cy="53078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1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2" name="PlaceHolder 4"/>
          <p:cNvSpPr>
            <a:spLocks noGrp="1"/>
          </p:cNvSpPr>
          <p:nvPr>
            <p:ph type="body"/>
          </p:nvPr>
        </p:nvSpPr>
        <p:spPr>
          <a:xfrm>
            <a:off x="609120" y="368208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5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6" name="PlaceHolder 4"/>
          <p:cNvSpPr>
            <a:spLocks noGrp="1"/>
          </p:cNvSpPr>
          <p:nvPr>
            <p:ph type="body"/>
          </p:nvPr>
        </p:nvSpPr>
        <p:spPr>
          <a:xfrm>
            <a:off x="6230160" y="368208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0" name="PlaceHolder 4"/>
          <p:cNvSpPr>
            <a:spLocks noGrp="1"/>
          </p:cNvSpPr>
          <p:nvPr>
            <p:ph type="body"/>
          </p:nvPr>
        </p:nvSpPr>
        <p:spPr>
          <a:xfrm>
            <a:off x="609120" y="3682080"/>
            <a:ext cx="109695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 type="body"/>
          </p:nvPr>
        </p:nvSpPr>
        <p:spPr>
          <a:xfrm>
            <a:off x="609120" y="3682080"/>
            <a:ext cx="109695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7" name="PlaceHolder 4"/>
          <p:cNvSpPr>
            <a:spLocks noGrp="1"/>
          </p:cNvSpPr>
          <p:nvPr>
            <p:ph type="body"/>
          </p:nvPr>
        </p:nvSpPr>
        <p:spPr>
          <a:xfrm>
            <a:off x="609120" y="368208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8" name="PlaceHolder 5"/>
          <p:cNvSpPr>
            <a:spLocks noGrp="1"/>
          </p:cNvSpPr>
          <p:nvPr>
            <p:ph type="body"/>
          </p:nvPr>
        </p:nvSpPr>
        <p:spPr>
          <a:xfrm>
            <a:off x="6230160" y="368208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1" name="PlaceHolder 3"/>
          <p:cNvSpPr>
            <a:spLocks noGrp="1"/>
          </p:cNvSpPr>
          <p:nvPr>
            <p:ph type="body"/>
          </p:nvPr>
        </p:nvSpPr>
        <p:spPr>
          <a:xfrm>
            <a:off x="4318200" y="160452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2" name="PlaceHolder 4"/>
          <p:cNvSpPr>
            <a:spLocks noGrp="1"/>
          </p:cNvSpPr>
          <p:nvPr>
            <p:ph type="body"/>
          </p:nvPr>
        </p:nvSpPr>
        <p:spPr>
          <a:xfrm>
            <a:off x="8026920" y="160452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3" name="PlaceHolder 5"/>
          <p:cNvSpPr>
            <a:spLocks noGrp="1"/>
          </p:cNvSpPr>
          <p:nvPr>
            <p:ph type="body"/>
          </p:nvPr>
        </p:nvSpPr>
        <p:spPr>
          <a:xfrm>
            <a:off x="609120" y="368208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4" name="PlaceHolder 6"/>
          <p:cNvSpPr>
            <a:spLocks noGrp="1"/>
          </p:cNvSpPr>
          <p:nvPr>
            <p:ph type="body"/>
          </p:nvPr>
        </p:nvSpPr>
        <p:spPr>
          <a:xfrm>
            <a:off x="4318200" y="368208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5" name="PlaceHolder 7"/>
          <p:cNvSpPr>
            <a:spLocks noGrp="1"/>
          </p:cNvSpPr>
          <p:nvPr>
            <p:ph type="body"/>
          </p:nvPr>
        </p:nvSpPr>
        <p:spPr>
          <a:xfrm>
            <a:off x="8026920" y="368208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1" name="PlaceHolder 2"/>
          <p:cNvSpPr>
            <a:spLocks noGrp="1"/>
          </p:cNvSpPr>
          <p:nvPr>
            <p:ph type="subTitle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5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6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subTitle"/>
          </p:nvPr>
        </p:nvSpPr>
        <p:spPr>
          <a:xfrm>
            <a:off x="609120" y="273600"/>
            <a:ext cx="10969560" cy="53078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0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1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2" name="PlaceHolder 4"/>
          <p:cNvSpPr>
            <a:spLocks noGrp="1"/>
          </p:cNvSpPr>
          <p:nvPr>
            <p:ph type="body"/>
          </p:nvPr>
        </p:nvSpPr>
        <p:spPr>
          <a:xfrm>
            <a:off x="609120" y="368208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4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5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6" name="PlaceHolder 4"/>
          <p:cNvSpPr>
            <a:spLocks noGrp="1"/>
          </p:cNvSpPr>
          <p:nvPr>
            <p:ph type="body"/>
          </p:nvPr>
        </p:nvSpPr>
        <p:spPr>
          <a:xfrm>
            <a:off x="6230160" y="368208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8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9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0" name="PlaceHolder 4"/>
          <p:cNvSpPr>
            <a:spLocks noGrp="1"/>
          </p:cNvSpPr>
          <p:nvPr>
            <p:ph type="body"/>
          </p:nvPr>
        </p:nvSpPr>
        <p:spPr>
          <a:xfrm>
            <a:off x="609120" y="3682080"/>
            <a:ext cx="109695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2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3" name="PlaceHolder 3"/>
          <p:cNvSpPr>
            <a:spLocks noGrp="1"/>
          </p:cNvSpPr>
          <p:nvPr>
            <p:ph type="body"/>
          </p:nvPr>
        </p:nvSpPr>
        <p:spPr>
          <a:xfrm>
            <a:off x="609120" y="3682080"/>
            <a:ext cx="109695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5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6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7" name="PlaceHolder 4"/>
          <p:cNvSpPr>
            <a:spLocks noGrp="1"/>
          </p:cNvSpPr>
          <p:nvPr>
            <p:ph type="body"/>
          </p:nvPr>
        </p:nvSpPr>
        <p:spPr>
          <a:xfrm>
            <a:off x="609120" y="368208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8" name="PlaceHolder 5"/>
          <p:cNvSpPr>
            <a:spLocks noGrp="1"/>
          </p:cNvSpPr>
          <p:nvPr>
            <p:ph type="body"/>
          </p:nvPr>
        </p:nvSpPr>
        <p:spPr>
          <a:xfrm>
            <a:off x="6230160" y="368208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0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1" name="PlaceHolder 3"/>
          <p:cNvSpPr>
            <a:spLocks noGrp="1"/>
          </p:cNvSpPr>
          <p:nvPr>
            <p:ph type="body"/>
          </p:nvPr>
        </p:nvSpPr>
        <p:spPr>
          <a:xfrm>
            <a:off x="4318200" y="160452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2" name="PlaceHolder 4"/>
          <p:cNvSpPr>
            <a:spLocks noGrp="1"/>
          </p:cNvSpPr>
          <p:nvPr>
            <p:ph type="body"/>
          </p:nvPr>
        </p:nvSpPr>
        <p:spPr>
          <a:xfrm>
            <a:off x="8026920" y="160452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3" name="PlaceHolder 5"/>
          <p:cNvSpPr>
            <a:spLocks noGrp="1"/>
          </p:cNvSpPr>
          <p:nvPr>
            <p:ph type="body"/>
          </p:nvPr>
        </p:nvSpPr>
        <p:spPr>
          <a:xfrm>
            <a:off x="609120" y="368208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4" name="PlaceHolder 6"/>
          <p:cNvSpPr>
            <a:spLocks noGrp="1"/>
          </p:cNvSpPr>
          <p:nvPr>
            <p:ph type="body"/>
          </p:nvPr>
        </p:nvSpPr>
        <p:spPr>
          <a:xfrm>
            <a:off x="4318200" y="368208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5" name="PlaceHolder 7"/>
          <p:cNvSpPr>
            <a:spLocks noGrp="1"/>
          </p:cNvSpPr>
          <p:nvPr>
            <p:ph type="body"/>
          </p:nvPr>
        </p:nvSpPr>
        <p:spPr>
          <a:xfrm>
            <a:off x="8026920" y="368208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9" name="PlaceHolder 2"/>
          <p:cNvSpPr>
            <a:spLocks noGrp="1"/>
          </p:cNvSpPr>
          <p:nvPr>
            <p:ph type="subTitle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71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73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4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subTitle"/>
          </p:nvPr>
        </p:nvSpPr>
        <p:spPr>
          <a:xfrm>
            <a:off x="609120" y="273600"/>
            <a:ext cx="10969560" cy="53078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78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9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0" name="PlaceHolder 4"/>
          <p:cNvSpPr>
            <a:spLocks noGrp="1"/>
          </p:cNvSpPr>
          <p:nvPr>
            <p:ph type="body"/>
          </p:nvPr>
        </p:nvSpPr>
        <p:spPr>
          <a:xfrm>
            <a:off x="609120" y="368208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82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3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4" name="PlaceHolder 4"/>
          <p:cNvSpPr>
            <a:spLocks noGrp="1"/>
          </p:cNvSpPr>
          <p:nvPr>
            <p:ph type="body"/>
          </p:nvPr>
        </p:nvSpPr>
        <p:spPr>
          <a:xfrm>
            <a:off x="6230160" y="368208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86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7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8" name="PlaceHolder 4"/>
          <p:cNvSpPr>
            <a:spLocks noGrp="1"/>
          </p:cNvSpPr>
          <p:nvPr>
            <p:ph type="body"/>
          </p:nvPr>
        </p:nvSpPr>
        <p:spPr>
          <a:xfrm>
            <a:off x="609120" y="3682080"/>
            <a:ext cx="109695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90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1" name="PlaceHolder 3"/>
          <p:cNvSpPr>
            <a:spLocks noGrp="1"/>
          </p:cNvSpPr>
          <p:nvPr>
            <p:ph type="body"/>
          </p:nvPr>
        </p:nvSpPr>
        <p:spPr>
          <a:xfrm>
            <a:off x="609120" y="3682080"/>
            <a:ext cx="109695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93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4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5" name="PlaceHolder 4"/>
          <p:cNvSpPr>
            <a:spLocks noGrp="1"/>
          </p:cNvSpPr>
          <p:nvPr>
            <p:ph type="body"/>
          </p:nvPr>
        </p:nvSpPr>
        <p:spPr>
          <a:xfrm>
            <a:off x="609120" y="368208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6" name="PlaceHolder 5"/>
          <p:cNvSpPr>
            <a:spLocks noGrp="1"/>
          </p:cNvSpPr>
          <p:nvPr>
            <p:ph type="body"/>
          </p:nvPr>
        </p:nvSpPr>
        <p:spPr>
          <a:xfrm>
            <a:off x="6230160" y="368208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609120" y="273600"/>
            <a:ext cx="10969560" cy="53078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98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9" name="PlaceHolder 3"/>
          <p:cNvSpPr>
            <a:spLocks noGrp="1"/>
          </p:cNvSpPr>
          <p:nvPr>
            <p:ph type="body"/>
          </p:nvPr>
        </p:nvSpPr>
        <p:spPr>
          <a:xfrm>
            <a:off x="4318200" y="160452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0" name="PlaceHolder 4"/>
          <p:cNvSpPr>
            <a:spLocks noGrp="1"/>
          </p:cNvSpPr>
          <p:nvPr>
            <p:ph type="body"/>
          </p:nvPr>
        </p:nvSpPr>
        <p:spPr>
          <a:xfrm>
            <a:off x="8026920" y="160452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1" name="PlaceHolder 5"/>
          <p:cNvSpPr>
            <a:spLocks noGrp="1"/>
          </p:cNvSpPr>
          <p:nvPr>
            <p:ph type="body"/>
          </p:nvPr>
        </p:nvSpPr>
        <p:spPr>
          <a:xfrm>
            <a:off x="609120" y="368208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2" name="PlaceHolder 6"/>
          <p:cNvSpPr>
            <a:spLocks noGrp="1"/>
          </p:cNvSpPr>
          <p:nvPr>
            <p:ph type="body"/>
          </p:nvPr>
        </p:nvSpPr>
        <p:spPr>
          <a:xfrm>
            <a:off x="4318200" y="368208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3" name="PlaceHolder 7"/>
          <p:cNvSpPr>
            <a:spLocks noGrp="1"/>
          </p:cNvSpPr>
          <p:nvPr>
            <p:ph type="body"/>
          </p:nvPr>
        </p:nvSpPr>
        <p:spPr>
          <a:xfrm>
            <a:off x="8026920" y="368208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609120" y="368208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230160" y="368208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09120" y="3682080"/>
            <a:ext cx="109695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jpeg"/><Relationship Id="rId3" Type="http://schemas.openxmlformats.org/officeDocument/2006/relationships/image" Target="../media/image3.png"/><Relationship Id="rId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Relationship Id="rId9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4.jpeg"/><Relationship Id="rId3" Type="http://schemas.openxmlformats.org/officeDocument/2006/relationships/image" Target="../media/image5.png"/><Relationship Id="rId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6.jpe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slideLayout" Target="../slideLayouts/slideLayout39.xml"/><Relationship Id="rId8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4.xml"/><Relationship Id="rId13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46.xml"/><Relationship Id="rId15" Type="http://schemas.openxmlformats.org/officeDocument/2006/relationships/slideLayout" Target="../slideLayouts/slideLayout47.xml"/><Relationship Id="rId16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9.jpeg"/><Relationship Id="rId3" Type="http://schemas.openxmlformats.org/officeDocument/2006/relationships/slideLayout" Target="../slideLayouts/slideLayout49.xml"/><Relationship Id="rId4" Type="http://schemas.openxmlformats.org/officeDocument/2006/relationships/slideLayout" Target="../slideLayouts/slideLayout50.xml"/><Relationship Id="rId5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3.xml"/><Relationship Id="rId8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58.xml"/><Relationship Id="rId13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60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2" descr=""/>
          <p:cNvPicPr/>
          <p:nvPr/>
        </p:nvPicPr>
        <p:blipFill>
          <a:blip r:embed="rId3"/>
          <a:stretch/>
        </p:blipFill>
        <p:spPr>
          <a:xfrm>
            <a:off x="9828360" y="228600"/>
            <a:ext cx="2174760" cy="761400"/>
          </a:xfrm>
          <a:prstGeom prst="rect">
            <a:avLst/>
          </a:prstGeom>
          <a:ln>
            <a:noFill/>
          </a:ln>
        </p:spPr>
      </p:pic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Picture 2" descr=""/>
          <p:cNvPicPr/>
          <p:nvPr/>
        </p:nvPicPr>
        <p:blipFill>
          <a:blip r:embed="rId3"/>
          <a:stretch/>
        </p:blipFill>
        <p:spPr>
          <a:xfrm>
            <a:off x="9828360" y="228600"/>
            <a:ext cx="2174760" cy="761400"/>
          </a:xfrm>
          <a:prstGeom prst="rect">
            <a:avLst/>
          </a:prstGeom>
          <a:ln>
            <a:noFill/>
          </a:ln>
        </p:spPr>
      </p:pic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Picture 54" descr=""/>
          <p:cNvPicPr/>
          <p:nvPr/>
        </p:nvPicPr>
        <p:blipFill>
          <a:blip r:embed="rId3"/>
          <a:stretch/>
        </p:blipFill>
        <p:spPr>
          <a:xfrm>
            <a:off x="9838440" y="261000"/>
            <a:ext cx="2049480" cy="669960"/>
          </a:xfrm>
          <a:prstGeom prst="rect">
            <a:avLst/>
          </a:prstGeom>
          <a:ln>
            <a:noFill/>
          </a:ln>
        </p:spPr>
      </p:pic>
      <p:sp>
        <p:nvSpPr>
          <p:cNvPr id="117" name="CustomShape 1"/>
          <p:cNvSpPr/>
          <p:nvPr/>
        </p:nvSpPr>
        <p:spPr>
          <a:xfrm rot="322800">
            <a:off x="10053720" y="2253960"/>
            <a:ext cx="327600" cy="39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603a14"/>
                </a:solidFill>
                <a:latin typeface="Calibri"/>
                <a:ea typeface="DejaVu Sans"/>
              </a:rPr>
              <a:t>?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18" name="CustomShape 2"/>
          <p:cNvSpPr/>
          <p:nvPr/>
        </p:nvSpPr>
        <p:spPr>
          <a:xfrm rot="20630400">
            <a:off x="7554600" y="4340520"/>
            <a:ext cx="327600" cy="39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603a14"/>
                </a:solidFill>
                <a:latin typeface="Calibri"/>
                <a:ea typeface="DejaVu Sans"/>
              </a:rPr>
              <a:t>?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19" name="CustomShape 3"/>
          <p:cNvSpPr/>
          <p:nvPr/>
        </p:nvSpPr>
        <p:spPr>
          <a:xfrm>
            <a:off x="11497680" y="4679640"/>
            <a:ext cx="26028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603a14"/>
                </a:solidFill>
                <a:latin typeface="Calibri"/>
                <a:ea typeface="DejaVu Sans"/>
              </a:rPr>
              <a:t>?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20" name="CustomShape 4"/>
          <p:cNvSpPr/>
          <p:nvPr/>
        </p:nvSpPr>
        <p:spPr>
          <a:xfrm rot="20971200">
            <a:off x="6090840" y="6108480"/>
            <a:ext cx="273960" cy="30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603a14"/>
                </a:solidFill>
                <a:latin typeface="Calibri"/>
                <a:ea typeface="DejaVu Sans"/>
              </a:rPr>
              <a:t>?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21" name="CustomShape 5"/>
          <p:cNvSpPr/>
          <p:nvPr/>
        </p:nvSpPr>
        <p:spPr>
          <a:xfrm rot="568800">
            <a:off x="9145440" y="4032720"/>
            <a:ext cx="31212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603a14"/>
                </a:solidFill>
                <a:latin typeface="Calibri"/>
                <a:ea typeface="DejaVu Sans"/>
              </a:rPr>
              <a:t>?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2" name="CustomShape 6"/>
          <p:cNvSpPr/>
          <p:nvPr/>
        </p:nvSpPr>
        <p:spPr>
          <a:xfrm rot="219600">
            <a:off x="7032240" y="2560320"/>
            <a:ext cx="35640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603a14"/>
                </a:solidFill>
                <a:latin typeface="Calibri"/>
                <a:ea typeface="DejaVu Sans"/>
              </a:rPr>
              <a:t>?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23" name="CustomShape 7"/>
          <p:cNvSpPr/>
          <p:nvPr/>
        </p:nvSpPr>
        <p:spPr>
          <a:xfrm rot="20972400">
            <a:off x="11751120" y="2319840"/>
            <a:ext cx="273960" cy="30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603a14"/>
                </a:solidFill>
                <a:latin typeface="Calibri"/>
                <a:ea typeface="DejaVu Sans"/>
              </a:rPr>
              <a:t>?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24" name="CustomShape 8"/>
          <p:cNvSpPr/>
          <p:nvPr/>
        </p:nvSpPr>
        <p:spPr>
          <a:xfrm rot="562200">
            <a:off x="11772000" y="3447720"/>
            <a:ext cx="260280" cy="27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603a14"/>
                </a:solidFill>
                <a:latin typeface="Calibri"/>
                <a:ea typeface="DejaVu Sans"/>
              </a:rPr>
              <a:t>?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25" name="CustomShape 9"/>
          <p:cNvSpPr/>
          <p:nvPr/>
        </p:nvSpPr>
        <p:spPr>
          <a:xfrm rot="571200">
            <a:off x="11134080" y="5626440"/>
            <a:ext cx="273960" cy="30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603a14"/>
                </a:solidFill>
                <a:latin typeface="Calibri"/>
                <a:ea typeface="DejaVu Sans"/>
              </a:rPr>
              <a:t>?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126" name="Picture 2" descr=""/>
          <p:cNvPicPr/>
          <p:nvPr/>
        </p:nvPicPr>
        <p:blipFill>
          <a:blip r:embed="rId4"/>
          <a:stretch/>
        </p:blipFill>
        <p:spPr>
          <a:xfrm rot="20967600">
            <a:off x="456480" y="2404440"/>
            <a:ext cx="2338200" cy="2394720"/>
          </a:xfrm>
          <a:prstGeom prst="rect">
            <a:avLst/>
          </a:prstGeom>
          <a:ln>
            <a:noFill/>
          </a:ln>
        </p:spPr>
      </p:pic>
      <p:sp>
        <p:nvSpPr>
          <p:cNvPr id="127" name="CustomShape 10"/>
          <p:cNvSpPr/>
          <p:nvPr/>
        </p:nvSpPr>
        <p:spPr>
          <a:xfrm rot="20949600">
            <a:off x="2718000" y="3305880"/>
            <a:ext cx="4540320" cy="947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6600" spc="-1" strike="noStrike">
                <a:solidFill>
                  <a:srgbClr val="f3be60"/>
                </a:solidFill>
                <a:latin typeface="Calibri"/>
                <a:ea typeface="DejaVu Sans"/>
              </a:rPr>
              <a:t>Questions?</a:t>
            </a:r>
            <a:endParaRPr b="0" lang="en-US" sz="6600" spc="-1" strike="noStrike">
              <a:latin typeface="Arial"/>
            </a:endParaRPr>
          </a:p>
        </p:txBody>
      </p:sp>
      <p:sp>
        <p:nvSpPr>
          <p:cNvPr id="128" name="PlaceHolder 1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29" name="PlaceHolder 1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  <p:sldLayoutId id="2147483695" r:id="rId12"/>
    <p:sldLayoutId id="2147483696" r:id="rId13"/>
    <p:sldLayoutId id="2147483697" r:id="rId14"/>
    <p:sldLayoutId id="2147483698" r:id="rId15"/>
    <p:sldLayoutId id="2147483699" r:id="rId16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67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  <p:sldLayoutId id="2147483712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hyperlink" Target="http://softuni.bg/" TargetMode="External"/><Relationship Id="rId2" Type="http://schemas.openxmlformats.org/officeDocument/2006/relationships/hyperlink" Target="http://softuni.bg/" TargetMode="External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Relationship Id="rId9" Type="http://schemas.openxmlformats.org/officeDocument/2006/relationships/slideLayout" Target="../slideLayouts/slideLayout1.xml"/><Relationship Id="rId10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image" Target="../media/image36.png"/><Relationship Id="rId3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slideLayout" Target="../slideLayouts/slideLayout2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39.gif"/><Relationship Id="rId2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slideLayout" Target="../slideLayouts/slideLayout13.xml"/><Relationship Id="rId7" Type="http://schemas.openxmlformats.org/officeDocument/2006/relationships/notesSlide" Target="../notesSlides/notesSlide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slideLayout" Target="../slideLayouts/slideLayout25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image" Target="../media/image43.png"/><Relationship Id="rId3" Type="http://schemas.openxmlformats.org/officeDocument/2006/relationships/image" Target="../media/image44.png"/><Relationship Id="rId4" Type="http://schemas.openxmlformats.org/officeDocument/2006/relationships/slideLayout" Target="../slideLayouts/slideLayout25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45.jpeg"/><Relationship Id="rId2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slideLayout" Target="../slideLayouts/slideLayout1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25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hyperlink" Target="http://hardprogrammer.blogspot.bg/2006/11/permutaciones-con-repeticin.html" TargetMode="External"/><Relationship Id="rId2" Type="http://schemas.openxmlformats.org/officeDocument/2006/relationships/hyperlink" Target="http://hardprogrammer.blogspot.bg/2006/11/permutaciones-con-repeticin.html" TargetMode="External"/><Relationship Id="rId3" Type="http://schemas.openxmlformats.org/officeDocument/2006/relationships/hyperlink" Target="http://hardprogrammer.blogspot.bg/2006/11/permutaciones-con-repeticin.html" TargetMode="External"/><Relationship Id="rId4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21.jpeg"/><Relationship Id="rId2" Type="http://schemas.openxmlformats.org/officeDocument/2006/relationships/image" Target="../media/image22.png"/><Relationship Id="rId3" Type="http://schemas.openxmlformats.org/officeDocument/2006/relationships/image" Target="../media/image23.jpe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7" Type="http://schemas.openxmlformats.org/officeDocument/2006/relationships/slideLayout" Target="../slideLayouts/slideLayout25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slideLayout" Target="../slideLayouts/slideLayout13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slideLayout" Target="../slideLayouts/slideLayout25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slideLayout" Target="../slideLayouts/slideLayout25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51.png"/><Relationship Id="rId2" Type="http://schemas.openxmlformats.org/officeDocument/2006/relationships/slideLayout" Target="../slideLayouts/slideLayout1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52.png"/><Relationship Id="rId2" Type="http://schemas.openxmlformats.org/officeDocument/2006/relationships/slideLayout" Target="../slideLayouts/slideLayout13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53.png"/><Relationship Id="rId2" Type="http://schemas.openxmlformats.org/officeDocument/2006/relationships/slideLayout" Target="../slideLayouts/slideLayout13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54.png"/><Relationship Id="rId2" Type="http://schemas.openxmlformats.org/officeDocument/2006/relationships/slideLayout" Target="../slideLayouts/slideLayout25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55.png"/><Relationship Id="rId2" Type="http://schemas.openxmlformats.org/officeDocument/2006/relationships/image" Target="../media/image56.png"/><Relationship Id="rId3" Type="http://schemas.openxmlformats.org/officeDocument/2006/relationships/image" Target="../media/image57.png"/><Relationship Id="rId4" Type="http://schemas.openxmlformats.org/officeDocument/2006/relationships/slideLayout" Target="../slideLayouts/slideLayout13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image" Target="../media/image28.jpe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4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58.png"/><Relationship Id="rId2" Type="http://schemas.openxmlformats.org/officeDocument/2006/relationships/slideLayout" Target="../slideLayouts/slideLayout13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59.png"/><Relationship Id="rId2" Type="http://schemas.openxmlformats.org/officeDocument/2006/relationships/slideLayout" Target="../slideLayouts/slideLayout25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60.png"/><Relationship Id="rId2" Type="http://schemas.openxmlformats.org/officeDocument/2006/relationships/image" Target="../media/image61.png"/><Relationship Id="rId3" Type="http://schemas.openxmlformats.org/officeDocument/2006/relationships/image" Target="../media/image62.png"/><Relationship Id="rId4" Type="http://schemas.openxmlformats.org/officeDocument/2006/relationships/slideLayout" Target="../slideLayouts/slideLayout25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63.png"/><Relationship Id="rId2" Type="http://schemas.openxmlformats.org/officeDocument/2006/relationships/slideLayout" Target="../slideLayouts/slideLayout13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image" Target="../media/image64.png"/><Relationship Id="rId2" Type="http://schemas.openxmlformats.org/officeDocument/2006/relationships/image" Target="../media/image65.png"/><Relationship Id="rId3" Type="http://schemas.openxmlformats.org/officeDocument/2006/relationships/slideLayout" Target="../slideLayouts/slideLayout13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image" Target="../media/image66.png"/><Relationship Id="rId2" Type="http://schemas.openxmlformats.org/officeDocument/2006/relationships/image" Target="../media/image67.gif"/><Relationship Id="rId3" Type="http://schemas.openxmlformats.org/officeDocument/2006/relationships/image" Target="../media/image68.png"/><Relationship Id="rId4" Type="http://schemas.openxmlformats.org/officeDocument/2006/relationships/slideLayout" Target="../slideLayouts/slideLayout13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69.png"/><Relationship Id="rId2" Type="http://schemas.openxmlformats.org/officeDocument/2006/relationships/image" Target="../media/image70.png"/><Relationship Id="rId3" Type="http://schemas.openxmlformats.org/officeDocument/2006/relationships/slideLayout" Target="../slideLayouts/slideLayout13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71.png"/><Relationship Id="rId2" Type="http://schemas.openxmlformats.org/officeDocument/2006/relationships/slideLayout" Target="../slideLayouts/slideLayout13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image" Target="../media/image72.png"/><Relationship Id="rId2" Type="http://schemas.openxmlformats.org/officeDocument/2006/relationships/slideLayout" Target="../slideLayouts/slideLayout13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image" Target="../media/image73.png"/><Relationship Id="rId2" Type="http://schemas.openxmlformats.org/officeDocument/2006/relationships/hyperlink" Target="http://users.telenet.be/vdmoortel/dirk/Maths/PermVarComb.html" TargetMode="External"/><Relationship Id="rId3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3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image" Target="../media/image74.png"/><Relationship Id="rId2" Type="http://schemas.openxmlformats.org/officeDocument/2006/relationships/image" Target="../media/image75.png"/><Relationship Id="rId3" Type="http://schemas.openxmlformats.org/officeDocument/2006/relationships/image" Target="../media/image76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50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image" Target="../media/image77.png"/><Relationship Id="rId2" Type="http://schemas.openxmlformats.org/officeDocument/2006/relationships/image" Target="../media/image78.png"/><Relationship Id="rId3" Type="http://schemas.openxmlformats.org/officeDocument/2006/relationships/image" Target="../media/image79.png"/><Relationship Id="rId4" Type="http://schemas.openxmlformats.org/officeDocument/2006/relationships/image" Target="../media/image80.png"/><Relationship Id="rId5" Type="http://schemas.openxmlformats.org/officeDocument/2006/relationships/image" Target="../media/image81.png"/><Relationship Id="rId6" Type="http://schemas.openxmlformats.org/officeDocument/2006/relationships/image" Target="../media/image82.png"/><Relationship Id="rId7" Type="http://schemas.openxmlformats.org/officeDocument/2006/relationships/hyperlink" Target="https://softuni.bg/trainings/1331/algorithms-april-2016" TargetMode="External"/><Relationship Id="rId8" Type="http://schemas.openxmlformats.org/officeDocument/2006/relationships/hyperlink" Target="https://softuni.bg/trainings/1331/algorithms-april-2016" TargetMode="External"/><Relationship Id="rId9" Type="http://schemas.openxmlformats.org/officeDocument/2006/relationships/image" Target="../media/image83.png"/><Relationship Id="rId10" Type="http://schemas.openxmlformats.org/officeDocument/2006/relationships/image" Target="../media/image84.png"/><Relationship Id="rId11" Type="http://schemas.openxmlformats.org/officeDocument/2006/relationships/image" Target="../media/image85.png"/><Relationship Id="rId12" Type="http://schemas.openxmlformats.org/officeDocument/2006/relationships/slideLayout" Target="../slideLayouts/slideLayout37.xml"/><Relationship Id="rId13" Type="http://schemas.openxmlformats.org/officeDocument/2006/relationships/notesSlide" Target="../notesSlides/notesSlide51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creativecommons.org/licenses/by-nc-sa/4.0/" TargetMode="External"/><Relationship Id="rId3" Type="http://schemas.openxmlformats.org/officeDocument/2006/relationships/hyperlink" Target="http://creativecommons.org/licenses/by-nc-sa/4.0/" TargetMode="External"/><Relationship Id="rId4" Type="http://schemas.openxmlformats.org/officeDocument/2006/relationships/hyperlink" Target="http://creativecommons.org/licenses/by-nc-sa/4.0/" TargetMode="External"/><Relationship Id="rId5" Type="http://schemas.openxmlformats.org/officeDocument/2006/relationships/image" Target="../media/image86.png"/><Relationship Id="rId6" Type="http://schemas.openxmlformats.org/officeDocument/2006/relationships/hyperlink" Target="http://www.introprogramming.info/english-intro-csharp-book/" TargetMode="External"/><Relationship Id="rId7" Type="http://schemas.openxmlformats.org/officeDocument/2006/relationships/hyperlink" Target="http://creativecommons.org/licenses/by-sa/4.0/" TargetMode="External"/><Relationship Id="rId8" Type="http://schemas.openxmlformats.org/officeDocument/2006/relationships/hyperlink" Target="http://telerikacademy.com/Courses/Courses/Details/186" TargetMode="External"/><Relationship Id="rId9" Type="http://schemas.openxmlformats.org/officeDocument/2006/relationships/hyperlink" Target="http://creativecommons.org/licenses/by-nc-sa/3.0/deed.en_US" TargetMode="External"/><Relationship Id="rId10" Type="http://schemas.openxmlformats.org/officeDocument/2006/relationships/slideLayout" Target="../slideLayouts/slideLayout13.xml"/><Relationship Id="rId11" Type="http://schemas.openxmlformats.org/officeDocument/2006/relationships/notesSlide" Target="../notesSlides/notesSlide52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hyperlink" Target="http://softuni.org/" TargetMode="External"/><Relationship Id="rId2" Type="http://schemas.openxmlformats.org/officeDocument/2006/relationships/hyperlink" Target="http://softuni.bg/" TargetMode="External"/><Relationship Id="rId3" Type="http://schemas.openxmlformats.org/officeDocument/2006/relationships/hyperlink" Target="https://www.facebook.com/SoftwareUniversity" TargetMode="External"/><Relationship Id="rId4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forum.softuni.bg/" TargetMode="External"/><Relationship Id="rId6" Type="http://schemas.openxmlformats.org/officeDocument/2006/relationships/image" Target="../media/image87.png"/><Relationship Id="rId7" Type="http://schemas.openxmlformats.org/officeDocument/2006/relationships/image" Target="../media/image88.png"/><Relationship Id="rId8" Type="http://schemas.openxmlformats.org/officeDocument/2006/relationships/image" Target="../media/image89.png"/><Relationship Id="rId9" Type="http://schemas.openxmlformats.org/officeDocument/2006/relationships/image" Target="../media/image90.png"/><Relationship Id="rId10" Type="http://schemas.openxmlformats.org/officeDocument/2006/relationships/image" Target="../media/image91.png"/><Relationship Id="rId11" Type="http://schemas.openxmlformats.org/officeDocument/2006/relationships/image" Target="../media/image92.png"/><Relationship Id="rId12" Type="http://schemas.openxmlformats.org/officeDocument/2006/relationships/slideLayout" Target="../slideLayouts/slideLayout49.xml"/><Relationship Id="rId13" Type="http://schemas.openxmlformats.org/officeDocument/2006/relationships/notesSlide" Target="../notesSlides/notesSlide5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31.jpeg"/><Relationship Id="rId2" Type="http://schemas.openxmlformats.org/officeDocument/2006/relationships/slideLayout" Target="../slideLayouts/slideLayout2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CustomShape 1"/>
          <p:cNvSpPr/>
          <p:nvPr/>
        </p:nvSpPr>
        <p:spPr>
          <a:xfrm>
            <a:off x="3884760" y="685800"/>
            <a:ext cx="7610400" cy="108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 fontScale="64000"/>
          </a:bodyPr>
          <a:p>
            <a:pPr algn="r">
              <a:lnSpc>
                <a:spcPct val="90000"/>
              </a:lnSpc>
            </a:pPr>
            <a:r>
              <a:rPr b="1" lang="en-US" sz="5400" spc="-1" strike="noStrike">
                <a:solidFill>
                  <a:srgbClr val="f6d18e"/>
                </a:solidFill>
                <a:latin typeface="Calibri"/>
              </a:rPr>
              <a:t>Combinatorial Algorithms</a:t>
            </a:r>
            <a:endParaRPr b="0" lang="en-US" sz="5400" spc="-1" strike="noStrike">
              <a:latin typeface="Arial"/>
            </a:endParaRPr>
          </a:p>
        </p:txBody>
      </p:sp>
      <p:sp>
        <p:nvSpPr>
          <p:cNvPr id="211" name="CustomShape 2"/>
          <p:cNvSpPr/>
          <p:nvPr/>
        </p:nvSpPr>
        <p:spPr>
          <a:xfrm>
            <a:off x="3948120" y="1905120"/>
            <a:ext cx="7546680" cy="1393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 fontScale="64000"/>
          </a:bodyPr>
          <a:p>
            <a:pPr algn="r">
              <a:lnSpc>
                <a:spcPct val="105000"/>
              </a:lnSpc>
              <a:spcAft>
                <a:spcPts val="601"/>
              </a:spcAft>
            </a:pPr>
            <a:r>
              <a:rPr b="0" lang="en-US" sz="4000" spc="197" strike="noStrike">
                <a:solidFill>
                  <a:srgbClr val="f0a22e"/>
                </a:solidFill>
                <a:latin typeface="Calibri"/>
              </a:rPr>
              <a:t>Generating Variations, Permutations, Combinations, …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212" name="CustomShape 3"/>
          <p:cNvSpPr/>
          <p:nvPr/>
        </p:nvSpPr>
        <p:spPr>
          <a:xfrm>
            <a:off x="760320" y="4601160"/>
            <a:ext cx="3186720" cy="524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b">
            <a:noAutofit/>
          </a:bodyPr>
          <a:p>
            <a:pPr>
              <a:lnSpc>
                <a:spcPct val="105000"/>
              </a:lnSpc>
            </a:pPr>
            <a:r>
              <a:rPr b="1" lang="en-US" sz="2800" spc="-1" strike="noStrike">
                <a:solidFill>
                  <a:srgbClr val="ee792a"/>
                </a:solidFill>
                <a:latin typeface="Calibri"/>
              </a:rPr>
              <a:t>SoftUni Team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213" name="CustomShape 4"/>
          <p:cNvSpPr/>
          <p:nvPr/>
        </p:nvSpPr>
        <p:spPr>
          <a:xfrm>
            <a:off x="760320" y="5070960"/>
            <a:ext cx="3186720" cy="443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ctr">
            <a:noAutofit/>
          </a:bodyPr>
          <a:p>
            <a:pPr>
              <a:lnSpc>
                <a:spcPct val="105000"/>
              </a:lnSpc>
            </a:pPr>
            <a:r>
              <a:rPr b="1" lang="en-US" sz="2300" spc="-1" strike="noStrike">
                <a:solidFill>
                  <a:srgbClr val="f4b36c"/>
                </a:solidFill>
                <a:latin typeface="Calibri"/>
              </a:rPr>
              <a:t>Technical Trainers</a:t>
            </a:r>
            <a:endParaRPr b="0" lang="en-US" sz="2300" spc="-1" strike="noStrike">
              <a:latin typeface="Arial"/>
            </a:endParaRPr>
          </a:p>
        </p:txBody>
      </p:sp>
      <p:sp>
        <p:nvSpPr>
          <p:cNvPr id="214" name="CustomShape 5"/>
          <p:cNvSpPr/>
          <p:nvPr/>
        </p:nvSpPr>
        <p:spPr>
          <a:xfrm>
            <a:off x="760320" y="5576040"/>
            <a:ext cx="3186720" cy="36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ctr">
            <a:noAutofit/>
          </a:bodyPr>
          <a:p>
            <a:pPr>
              <a:lnSpc>
                <a:spcPct val="105000"/>
              </a:lnSpc>
            </a:pPr>
            <a:r>
              <a:rPr b="1" lang="en-US" sz="1800" spc="-1" strike="noStrike">
                <a:solidFill>
                  <a:srgbClr val="f27a44"/>
                </a:solidFill>
                <a:latin typeface="Calibri"/>
              </a:rPr>
              <a:t>Software University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15" name="CustomShape 6"/>
          <p:cNvSpPr/>
          <p:nvPr/>
        </p:nvSpPr>
        <p:spPr>
          <a:xfrm>
            <a:off x="760320" y="5917320"/>
            <a:ext cx="3186720" cy="330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ctr">
            <a:noAutofit/>
          </a:bodyPr>
          <a:p>
            <a:pPr>
              <a:lnSpc>
                <a:spcPct val="105000"/>
              </a:lnSpc>
            </a:pPr>
            <a:r>
              <a:rPr b="1" lang="en-US" sz="1600" spc="-1" strike="noStrike" u="sng">
                <a:solidFill>
                  <a:srgbClr val="f6c781"/>
                </a:solidFill>
                <a:uFillTx/>
                <a:latin typeface="Calibri"/>
                <a:hlinkClick r:id="rId1"/>
              </a:rPr>
              <a:t>http://</a:t>
            </a:r>
            <a:r>
              <a:rPr b="1" lang="en-US" sz="1600" spc="-1" strike="noStrike" u="sng">
                <a:solidFill>
                  <a:srgbClr val="f6c781"/>
                </a:solidFill>
                <a:uFillTx/>
                <a:latin typeface="Calibri"/>
                <a:hlinkClick r:id="rId2"/>
              </a:rPr>
              <a:t>softuni.bg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16" name="CustomShape 7"/>
          <p:cNvSpPr/>
          <p:nvPr/>
        </p:nvSpPr>
        <p:spPr>
          <a:xfrm>
            <a:off x="821880" y="3310200"/>
            <a:ext cx="2174760" cy="760320"/>
          </a:xfrm>
          <a:prstGeom prst="roundRect">
            <a:avLst>
              <a:gd name="adj" fmla="val 3940"/>
            </a:avLst>
          </a:prstGeom>
          <a:blipFill rotWithShape="0">
            <a:blip r:embed="rId3"/>
            <a:stretch>
              <a:fillRect/>
            </a:stretch>
          </a:blipFill>
          <a:ln>
            <a:solidFill>
              <a:schemeClr val="accent1">
                <a:lumMod val="75000"/>
                <a:alpha val="50000"/>
              </a:schemeClr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17" name="CustomShape 8"/>
          <p:cNvSpPr/>
          <p:nvPr/>
        </p:nvSpPr>
        <p:spPr>
          <a:xfrm>
            <a:off x="825120" y="2176200"/>
            <a:ext cx="2171520" cy="794880"/>
          </a:xfrm>
          <a:prstGeom prst="roundRect">
            <a:avLst>
              <a:gd name="adj" fmla="val 3940"/>
            </a:avLst>
          </a:prstGeom>
          <a:blipFill rotWithShape="0">
            <a:blip r:embed="rId4"/>
            <a:stretch>
              <a:fillRect l="-2020" t="-11931" r="-4024" b="994"/>
            </a:stretch>
          </a:blipFill>
          <a:ln>
            <a:solidFill>
              <a:schemeClr val="accent1">
                <a:lumMod val="75000"/>
                <a:alpha val="50000"/>
              </a:schemeClr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218" name="Picture 18" descr=""/>
          <p:cNvPicPr/>
          <p:nvPr/>
        </p:nvPicPr>
        <p:blipFill>
          <a:blip r:embed="rId5"/>
          <a:stretch/>
        </p:blipFill>
        <p:spPr>
          <a:xfrm flipH="1">
            <a:off x="3885120" y="3897720"/>
            <a:ext cx="2133000" cy="2340720"/>
          </a:xfrm>
          <a:prstGeom prst="rect">
            <a:avLst/>
          </a:prstGeom>
          <a:ln>
            <a:noFill/>
          </a:ln>
        </p:spPr>
      </p:pic>
      <p:sp>
        <p:nvSpPr>
          <p:cNvPr id="219" name="CustomShape 9"/>
          <p:cNvSpPr/>
          <p:nvPr/>
        </p:nvSpPr>
        <p:spPr>
          <a:xfrm rot="576000">
            <a:off x="4817520" y="3774600"/>
            <a:ext cx="2677680" cy="711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algn="ctr">
              <a:lnSpc>
                <a:spcPct val="85000"/>
              </a:lnSpc>
            </a:pPr>
            <a:r>
              <a:rPr b="1" lang="en-US" sz="2400" spc="46" strike="noStrike">
                <a:solidFill>
                  <a:srgbClr val="fefefd"/>
                </a:solidFill>
                <a:latin typeface="Calibri"/>
                <a:ea typeface="DejaVu Sans"/>
              </a:rPr>
              <a:t>Combinatorial</a:t>
            </a:r>
            <a:br/>
            <a:r>
              <a:rPr b="1" lang="en-US" sz="2400" spc="46" strike="noStrike">
                <a:solidFill>
                  <a:srgbClr val="fefefd"/>
                </a:solidFill>
                <a:latin typeface="Calibri"/>
                <a:ea typeface="DejaVu Sans"/>
              </a:rPr>
              <a:t>Algorithms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220" name="Picture 2" descr=""/>
          <p:cNvPicPr/>
          <p:nvPr/>
        </p:nvPicPr>
        <p:blipFill>
          <a:blip r:embed="rId6"/>
          <a:stretch/>
        </p:blipFill>
        <p:spPr>
          <a:xfrm rot="316200">
            <a:off x="8644320" y="3974760"/>
            <a:ext cx="2921040" cy="2190600"/>
          </a:xfrm>
          <a:prstGeom prst="rect">
            <a:avLst/>
          </a:prstGeom>
          <a:ln>
            <a:noFill/>
          </a:ln>
        </p:spPr>
      </p:pic>
      <p:pic>
        <p:nvPicPr>
          <p:cNvPr id="221" name="Picture 8" descr=""/>
          <p:cNvPicPr/>
          <p:nvPr/>
        </p:nvPicPr>
        <p:blipFill>
          <a:blip r:embed="rId7"/>
          <a:stretch/>
        </p:blipFill>
        <p:spPr>
          <a:xfrm rot="20281200">
            <a:off x="7720200" y="3595320"/>
            <a:ext cx="1623960" cy="1674000"/>
          </a:xfrm>
          <a:prstGeom prst="rect">
            <a:avLst/>
          </a:prstGeom>
          <a:ln>
            <a:noFill/>
          </a:ln>
          <a:effectLst>
            <a:softEdge rad="31750"/>
          </a:effectLst>
        </p:spPr>
      </p:pic>
      <p:pic>
        <p:nvPicPr>
          <p:cNvPr id="222" name="Picture 2" descr=""/>
          <p:cNvPicPr/>
          <p:nvPr/>
        </p:nvPicPr>
        <p:blipFill>
          <a:blip r:embed="rId8"/>
          <a:stretch/>
        </p:blipFill>
        <p:spPr>
          <a:xfrm>
            <a:off x="6266160" y="4724280"/>
            <a:ext cx="1449360" cy="14493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p14:dur="10"/>
    </mc:Choice>
    <mc:Fallback>
      <p:transition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1" name="Group 1"/>
          <p:cNvGrpSpPr/>
          <p:nvPr/>
        </p:nvGrpSpPr>
        <p:grpSpPr>
          <a:xfrm>
            <a:off x="4978800" y="3505320"/>
            <a:ext cx="3809160" cy="2562840"/>
            <a:chOff x="4978800" y="3505320"/>
            <a:chExt cx="3809160" cy="2562840"/>
          </a:xfrm>
        </p:grpSpPr>
        <p:sp>
          <p:nvSpPr>
            <p:cNvPr id="262" name="CustomShape 2"/>
            <p:cNvSpPr/>
            <p:nvPr/>
          </p:nvSpPr>
          <p:spPr>
            <a:xfrm>
              <a:off x="4978800" y="3962520"/>
              <a:ext cx="3809160" cy="210564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600">
              <a:solidFill>
                <a:schemeClr val="accent5">
                  <a:lumMod val="60000"/>
                  <a:lumOff val="4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3" name="CustomShape 3"/>
            <p:cNvSpPr/>
            <p:nvPr/>
          </p:nvSpPr>
          <p:spPr>
            <a:xfrm>
              <a:off x="4978800" y="3505320"/>
              <a:ext cx="3809160" cy="456480"/>
            </a:xfrm>
            <a:prstGeom prst="rect">
              <a:avLst/>
            </a:prstGeom>
            <a:solidFill>
              <a:srgbClr val="d9d5c7">
                <a:alpha val="40000"/>
              </a:srgbClr>
            </a:solidFill>
            <a:ln w="12600">
              <a:solidFill>
                <a:schemeClr val="accent5">
                  <a:lumMod val="60000"/>
                  <a:lumOff val="4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4" name="CustomShape 4"/>
            <p:cNvSpPr/>
            <p:nvPr/>
          </p:nvSpPr>
          <p:spPr>
            <a:xfrm>
              <a:off x="6247080" y="3505320"/>
              <a:ext cx="1276920" cy="4557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fffff"/>
                  </a:solidFill>
                  <a:latin typeface="Consolas"/>
                  <a:ea typeface="DejaVu Sans"/>
                </a:rPr>
                <a:t>Var(1)</a:t>
              </a:r>
              <a:endParaRPr b="0" lang="en-US" sz="2400" spc="-1" strike="noStrike">
                <a:latin typeface="Arial"/>
              </a:endParaRPr>
            </a:p>
          </p:txBody>
        </p:sp>
      </p:grpSp>
      <p:grpSp>
        <p:nvGrpSpPr>
          <p:cNvPr id="265" name="Group 5"/>
          <p:cNvGrpSpPr/>
          <p:nvPr/>
        </p:nvGrpSpPr>
        <p:grpSpPr>
          <a:xfrm>
            <a:off x="711360" y="3505320"/>
            <a:ext cx="3809160" cy="2562840"/>
            <a:chOff x="711360" y="3505320"/>
            <a:chExt cx="3809160" cy="2562840"/>
          </a:xfrm>
        </p:grpSpPr>
        <p:sp>
          <p:nvSpPr>
            <p:cNvPr id="266" name="CustomShape 6"/>
            <p:cNvSpPr/>
            <p:nvPr/>
          </p:nvSpPr>
          <p:spPr>
            <a:xfrm>
              <a:off x="711360" y="3962520"/>
              <a:ext cx="3809160" cy="210564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600">
              <a:solidFill>
                <a:schemeClr val="accent5">
                  <a:lumMod val="60000"/>
                  <a:lumOff val="4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7" name="CustomShape 7"/>
            <p:cNvSpPr/>
            <p:nvPr/>
          </p:nvSpPr>
          <p:spPr>
            <a:xfrm>
              <a:off x="711360" y="3505320"/>
              <a:ext cx="3809160" cy="456480"/>
            </a:xfrm>
            <a:prstGeom prst="rect">
              <a:avLst/>
            </a:prstGeom>
            <a:solidFill>
              <a:srgbClr val="d9d5c7">
                <a:alpha val="40000"/>
              </a:srgbClr>
            </a:solidFill>
            <a:ln w="12600">
              <a:solidFill>
                <a:schemeClr val="accent5">
                  <a:lumMod val="60000"/>
                  <a:lumOff val="4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8" name="CustomShape 8"/>
            <p:cNvSpPr/>
            <p:nvPr/>
          </p:nvSpPr>
          <p:spPr>
            <a:xfrm>
              <a:off x="1972080" y="3505320"/>
              <a:ext cx="1276920" cy="4557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fffff"/>
                  </a:solidFill>
                  <a:latin typeface="Consolas"/>
                  <a:ea typeface="DejaVu Sans"/>
                </a:rPr>
                <a:t>Var(0)</a:t>
              </a:r>
              <a:endParaRPr b="0" lang="en-US" sz="2400" spc="-1" strike="noStrike">
                <a:latin typeface="Arial"/>
              </a:endParaRPr>
            </a:p>
          </p:txBody>
        </p:sp>
      </p:grpSp>
      <p:sp>
        <p:nvSpPr>
          <p:cNvPr id="269" name="CustomShape 9"/>
          <p:cNvSpPr/>
          <p:nvPr/>
        </p:nvSpPr>
        <p:spPr>
          <a:xfrm>
            <a:off x="11566440" y="6524640"/>
            <a:ext cx="428040" cy="196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2E7CEFF8-6E14-4F72-BFC6-86AD1BB35353}" type="slidenum">
              <a:rPr b="0" lang="en-US" sz="100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00" spc="-1" strike="noStrike">
              <a:latin typeface="Arial"/>
            </a:endParaRPr>
          </a:p>
        </p:txBody>
      </p:sp>
      <p:sp>
        <p:nvSpPr>
          <p:cNvPr id="270" name="CustomShape 10"/>
          <p:cNvSpPr/>
          <p:nvPr/>
        </p:nvSpPr>
        <p:spPr>
          <a:xfrm>
            <a:off x="190440" y="1151280"/>
            <a:ext cx="11804040" cy="5569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>
            <a:normAutofit/>
          </a:bodyPr>
          <a:p>
            <a:pPr marL="304920" indent="-30420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Algorithm </a:t>
            </a:r>
            <a:r>
              <a:rPr b="1" lang="en-US" sz="3200" spc="-1" strike="noStrike">
                <a:solidFill>
                  <a:srgbClr val="f3cd60"/>
                </a:solidFill>
                <a:latin typeface="Consolas"/>
              </a:rPr>
              <a:t>Var(index)</a:t>
            </a: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 to generate variations </a:t>
            </a:r>
            <a:r>
              <a:rPr b="1" lang="en-US" sz="3200" spc="-1" strike="noStrike">
                <a:solidFill>
                  <a:srgbClr val="f3cd60"/>
                </a:solidFill>
                <a:latin typeface="Calibri"/>
              </a:rPr>
              <a:t>V</a:t>
            </a:r>
            <a:r>
              <a:rPr b="0" lang="en-US" sz="3200" spc="-1" strike="noStrike">
                <a:solidFill>
                  <a:srgbClr val="f3cd60"/>
                </a:solidFill>
                <a:latin typeface="Calibri"/>
              </a:rPr>
              <a:t>(</a:t>
            </a:r>
            <a:r>
              <a:rPr b="1" lang="en-US" sz="3200" spc="-1" strike="noStrike">
                <a:solidFill>
                  <a:srgbClr val="f3cd60"/>
                </a:solidFill>
                <a:latin typeface="Consolas"/>
              </a:rPr>
              <a:t>n</a:t>
            </a:r>
            <a:r>
              <a:rPr b="0" lang="en-US" sz="3200" spc="-1" strike="noStrike">
                <a:solidFill>
                  <a:srgbClr val="f3cd60"/>
                </a:solidFill>
                <a:latin typeface="Calibri"/>
              </a:rPr>
              <a:t>, </a:t>
            </a:r>
            <a:r>
              <a:rPr b="1" lang="en-US" sz="3200" spc="-1" strike="noStrike">
                <a:solidFill>
                  <a:srgbClr val="f3cd60"/>
                </a:solidFill>
                <a:latin typeface="Consolas"/>
              </a:rPr>
              <a:t>k</a:t>
            </a:r>
            <a:r>
              <a:rPr b="0" lang="en-US" sz="3200" spc="-1" strike="noStrike">
                <a:solidFill>
                  <a:srgbClr val="f3cd60"/>
                </a:solidFill>
                <a:latin typeface="Calibri"/>
              </a:rPr>
              <a:t>)</a:t>
            </a:r>
            <a:endParaRPr b="0" lang="en-US" sz="3200" spc="-1" strike="noStrike">
              <a:latin typeface="Arial"/>
            </a:endParaRPr>
          </a:p>
          <a:p>
            <a:pPr lvl="1" marL="609480" indent="-23076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3000" spc="-1" strike="noStrike">
                <a:solidFill>
                  <a:srgbClr val="ffffff"/>
                </a:solidFill>
                <a:latin typeface="Calibri"/>
              </a:rPr>
              <a:t>Put the numbers </a:t>
            </a:r>
            <a:r>
              <a:rPr b="1" lang="en-US" sz="3000" spc="-1" strike="noStrike">
                <a:solidFill>
                  <a:srgbClr val="f3cd60"/>
                </a:solidFill>
                <a:latin typeface="Consolas"/>
              </a:rPr>
              <a:t>0</a:t>
            </a:r>
            <a:r>
              <a:rPr b="0" lang="en-US" sz="3000" spc="-1" strike="noStrike">
                <a:solidFill>
                  <a:srgbClr val="f3cd60"/>
                </a:solidFill>
                <a:latin typeface="Calibri"/>
              </a:rPr>
              <a:t> … </a:t>
            </a:r>
            <a:r>
              <a:rPr b="1" lang="en-US" sz="3000" spc="-1" strike="noStrike">
                <a:solidFill>
                  <a:srgbClr val="f3cd60"/>
                </a:solidFill>
                <a:latin typeface="Consolas"/>
              </a:rPr>
              <a:t>n-1</a:t>
            </a:r>
            <a:r>
              <a:rPr b="0" lang="en-US" sz="3000" spc="-1" strike="noStrike">
                <a:solidFill>
                  <a:srgbClr val="ffffff"/>
                </a:solidFill>
                <a:latin typeface="Calibri"/>
              </a:rPr>
              <a:t> at position </a:t>
            </a:r>
            <a:r>
              <a:rPr b="1" lang="en-US" sz="3000" spc="-1" strike="noStrike">
                <a:solidFill>
                  <a:srgbClr val="f3cd60"/>
                </a:solidFill>
                <a:latin typeface="Consolas"/>
              </a:rPr>
              <a:t>index</a:t>
            </a:r>
            <a:endParaRPr b="0" lang="en-US" sz="3000" spc="-1" strike="noStrike">
              <a:latin typeface="Arial"/>
            </a:endParaRPr>
          </a:p>
          <a:p>
            <a:pPr lvl="1" marL="609480" indent="-23076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3000" spc="-1" strike="noStrike">
                <a:solidFill>
                  <a:srgbClr val="ffffff"/>
                </a:solidFill>
                <a:latin typeface="Calibri"/>
              </a:rPr>
              <a:t>Call </a:t>
            </a:r>
            <a:r>
              <a:rPr b="1" lang="en-US" sz="3000" spc="-1" strike="noStrike">
                <a:solidFill>
                  <a:srgbClr val="f3cd60"/>
                </a:solidFill>
                <a:latin typeface="Consolas"/>
              </a:rPr>
              <a:t>Var(index</a:t>
            </a:r>
            <a:r>
              <a:rPr b="1" lang="en-US" sz="3000" spc="-1" strike="noStrike">
                <a:solidFill>
                  <a:srgbClr val="f3cd60"/>
                </a:solidFill>
                <a:latin typeface="Calibri"/>
              </a:rPr>
              <a:t> </a:t>
            </a:r>
            <a:r>
              <a:rPr b="1" lang="en-US" sz="3000" spc="-1" strike="noStrike">
                <a:solidFill>
                  <a:srgbClr val="f3cd60"/>
                </a:solidFill>
                <a:latin typeface="Consolas"/>
              </a:rPr>
              <a:t>+</a:t>
            </a:r>
            <a:r>
              <a:rPr b="1" lang="en-US" sz="3000" spc="-1" strike="noStrike">
                <a:solidFill>
                  <a:srgbClr val="f3cd60"/>
                </a:solidFill>
                <a:latin typeface="Calibri"/>
              </a:rPr>
              <a:t> </a:t>
            </a:r>
            <a:r>
              <a:rPr b="1" lang="en-US" sz="3000" spc="-1" strike="noStrike">
                <a:solidFill>
                  <a:srgbClr val="f3cd60"/>
                </a:solidFill>
                <a:latin typeface="Consolas"/>
              </a:rPr>
              <a:t>1)</a:t>
            </a:r>
            <a:r>
              <a:rPr b="0" lang="en-US" sz="3000" spc="-1" strike="noStrike">
                <a:solidFill>
                  <a:srgbClr val="ffffff"/>
                </a:solidFill>
                <a:latin typeface="Calibri"/>
              </a:rPr>
              <a:t> to generate the rest of the array</a:t>
            </a:r>
            <a:endParaRPr b="0" lang="en-US" sz="3000" spc="-1" strike="noStrike">
              <a:latin typeface="Arial"/>
            </a:endParaRPr>
          </a:p>
        </p:txBody>
      </p:sp>
      <p:sp>
        <p:nvSpPr>
          <p:cNvPr id="271" name="CustomShape 11"/>
          <p:cNvSpPr/>
          <p:nvPr/>
        </p:nvSpPr>
        <p:spPr>
          <a:xfrm>
            <a:off x="188640" y="40320"/>
            <a:ext cx="9576720" cy="1110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 anchor="ctr">
            <a:noAutofit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</a:rPr>
              <a:t>Algorithm: Variations with Repetition</a:t>
            </a:r>
            <a:endParaRPr b="0" lang="en-US" sz="4000" spc="-1" strike="noStrike">
              <a:latin typeface="Arial"/>
            </a:endParaRPr>
          </a:p>
        </p:txBody>
      </p:sp>
      <p:graphicFrame>
        <p:nvGraphicFramePr>
          <p:cNvPr id="272" name="Table 12"/>
          <p:cNvGraphicFramePr/>
          <p:nvPr/>
        </p:nvGraphicFramePr>
        <p:xfrm>
          <a:off x="1011960" y="4617720"/>
          <a:ext cx="3017520" cy="375840"/>
        </p:xfrm>
        <a:graphic>
          <a:graphicData uri="http://schemas.openxmlformats.org/drawingml/2006/table">
            <a:tbl>
              <a:tblPr/>
              <a:tblGrid>
                <a:gridCol w="1192320"/>
                <a:gridCol w="457200"/>
                <a:gridCol w="455400"/>
                <a:gridCol w="455400"/>
                <a:gridCol w="457560"/>
              </a:tblGrid>
              <a:tr h="376200"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95000"/>
                        </a:lnSpc>
                        <a:spcBef>
                          <a:spcPts val="961"/>
                        </a:spcBef>
                      </a:pPr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Consolas"/>
                        </a:rPr>
                        <a:t>0…n-1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28080">
                      <a:solidFill>
                        <a:srgbClr val="eceae3"/>
                      </a:solidFill>
                    </a:lnL>
                    <a:lnR w="12240">
                      <a:solidFill>
                        <a:srgbClr val="eceae3"/>
                      </a:solidFill>
                    </a:lnR>
                    <a:lnT w="28080">
                      <a:solidFill>
                        <a:srgbClr val="eceae3"/>
                      </a:solidFill>
                    </a:lnT>
                    <a:lnB w="28080">
                      <a:solidFill>
                        <a:srgbClr val="eceae3"/>
                      </a:solidFill>
                    </a:lnB>
                    <a:noFill/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95000"/>
                        </a:lnSpc>
                        <a:spcBef>
                          <a:spcPts val="961"/>
                        </a:spcBef>
                      </a:pPr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Consolas"/>
                        </a:rPr>
                        <a:t>x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eceae3"/>
                      </a:solidFill>
                    </a:lnL>
                    <a:lnR w="12240">
                      <a:solidFill>
                        <a:srgbClr val="eceae3"/>
                      </a:solidFill>
                    </a:lnR>
                    <a:lnT w="28080">
                      <a:solidFill>
                        <a:srgbClr val="eceae3"/>
                      </a:solidFill>
                    </a:lnT>
                    <a:lnB w="28080">
                      <a:solidFill>
                        <a:srgbClr val="eceae3"/>
                      </a:solidFill>
                    </a:lnB>
                    <a:solidFill>
                      <a:srgbClr val="eceae3">
                        <a:alpha val="30000"/>
                      </a:srgbClr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95000"/>
                        </a:lnSpc>
                        <a:spcBef>
                          <a:spcPts val="961"/>
                        </a:spcBef>
                      </a:pPr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Consolas"/>
                        </a:rPr>
                        <a:t>x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eceae3"/>
                      </a:solidFill>
                    </a:lnL>
                    <a:lnR w="12240">
                      <a:solidFill>
                        <a:srgbClr val="eceae3"/>
                      </a:solidFill>
                    </a:lnR>
                    <a:lnT w="28080">
                      <a:solidFill>
                        <a:srgbClr val="eceae3"/>
                      </a:solidFill>
                    </a:lnT>
                    <a:lnB w="28080">
                      <a:solidFill>
                        <a:srgbClr val="eceae3"/>
                      </a:solidFill>
                    </a:lnB>
                    <a:solidFill>
                      <a:srgbClr val="eceae3">
                        <a:alpha val="30000"/>
                      </a:srgbClr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95000"/>
                        </a:lnSpc>
                        <a:spcBef>
                          <a:spcPts val="961"/>
                        </a:spcBef>
                      </a:pPr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Consolas"/>
                        </a:rPr>
                        <a:t>x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eceae3"/>
                      </a:solidFill>
                    </a:lnL>
                    <a:lnR w="12240">
                      <a:solidFill>
                        <a:srgbClr val="eceae3"/>
                      </a:solidFill>
                    </a:lnR>
                    <a:lnT w="28080">
                      <a:solidFill>
                        <a:srgbClr val="eceae3"/>
                      </a:solidFill>
                    </a:lnT>
                    <a:lnB w="28080">
                      <a:solidFill>
                        <a:srgbClr val="eceae3"/>
                      </a:solidFill>
                    </a:lnB>
                    <a:solidFill>
                      <a:srgbClr val="eceae3">
                        <a:alpha val="30000"/>
                      </a:srgbClr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95000"/>
                        </a:lnSpc>
                        <a:spcBef>
                          <a:spcPts val="961"/>
                        </a:spcBef>
                      </a:pPr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Consolas"/>
                        </a:rPr>
                        <a:t>x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eceae3"/>
                      </a:solidFill>
                    </a:lnL>
                    <a:lnR w="12240">
                      <a:solidFill>
                        <a:srgbClr val="eceae3"/>
                      </a:solidFill>
                    </a:lnR>
                    <a:lnT w="28080">
                      <a:solidFill>
                        <a:srgbClr val="eceae3"/>
                      </a:solidFill>
                    </a:lnT>
                    <a:lnB w="28080">
                      <a:solidFill>
                        <a:srgbClr val="eceae3"/>
                      </a:solidFill>
                    </a:lnB>
                    <a:solidFill>
                      <a:srgbClr val="eceae3">
                        <a:alpha val="30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273" name="CustomShape 13"/>
          <p:cNvSpPr/>
          <p:nvPr/>
        </p:nvSpPr>
        <p:spPr>
          <a:xfrm rot="16200000">
            <a:off x="2966760" y="4356720"/>
            <a:ext cx="283320" cy="1800720"/>
          </a:xfrm>
          <a:prstGeom prst="leftBrace">
            <a:avLst>
              <a:gd name="adj1" fmla="val 91897"/>
              <a:gd name="adj2" fmla="val 50000"/>
            </a:avLst>
          </a:prstGeom>
          <a:noFill/>
          <a:ln w="31680">
            <a:solidFill>
              <a:schemeClr val="accent5">
                <a:lumMod val="20000"/>
                <a:lumOff val="80000"/>
              </a:schemeClr>
            </a:solidFill>
            <a:round/>
          </a:ln>
          <a:effectLst>
            <a:outerShdw algn="ctr" dir="2700000" dist="17309" rotWithShape="0">
              <a:schemeClr val="bg1">
                <a:lumMod val="75000"/>
                <a:lumOff val="25000"/>
              </a:scheme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274" name="Line 14"/>
          <p:cNvSpPr/>
          <p:nvPr/>
        </p:nvSpPr>
        <p:spPr>
          <a:xfrm>
            <a:off x="1598400" y="4212360"/>
            <a:ext cx="0" cy="338040"/>
          </a:xfrm>
          <a:prstGeom prst="line">
            <a:avLst/>
          </a:prstGeom>
          <a:ln w="38160">
            <a:solidFill>
              <a:schemeClr val="accent5">
                <a:lumMod val="20000"/>
                <a:lumOff val="80000"/>
              </a:schemeClr>
            </a:solidFill>
            <a:round/>
            <a:tailEnd len="med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275" name="CustomShape 15"/>
          <p:cNvSpPr/>
          <p:nvPr/>
        </p:nvSpPr>
        <p:spPr>
          <a:xfrm>
            <a:off x="2477880" y="5398920"/>
            <a:ext cx="127692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ffffff"/>
                </a:solidFill>
                <a:latin typeface="Consolas"/>
                <a:ea typeface="DejaVu Sans"/>
              </a:rPr>
              <a:t>Var(1)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76" name="CustomShape 16"/>
          <p:cNvSpPr/>
          <p:nvPr/>
        </p:nvSpPr>
        <p:spPr>
          <a:xfrm>
            <a:off x="8857800" y="4525200"/>
            <a:ext cx="463680" cy="445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ts val="2801"/>
              </a:lnSpc>
            </a:pPr>
            <a:r>
              <a:rPr b="1" lang="en-US" sz="2800" spc="-1" strike="noStrike">
                <a:solidFill>
                  <a:srgbClr val="ffffff"/>
                </a:solidFill>
                <a:latin typeface="Consolas"/>
                <a:ea typeface="DejaVu Sans"/>
              </a:rPr>
              <a:t>…</a:t>
            </a:r>
            <a:endParaRPr b="0" lang="en-US" sz="2800" spc="-1" strike="noStrike">
              <a:latin typeface="Arial"/>
            </a:endParaRPr>
          </a:p>
        </p:txBody>
      </p:sp>
      <p:grpSp>
        <p:nvGrpSpPr>
          <p:cNvPr id="277" name="Group 17"/>
          <p:cNvGrpSpPr/>
          <p:nvPr/>
        </p:nvGrpSpPr>
        <p:grpSpPr>
          <a:xfrm>
            <a:off x="9376560" y="3505320"/>
            <a:ext cx="2078640" cy="2562840"/>
            <a:chOff x="9376560" y="3505320"/>
            <a:chExt cx="2078640" cy="2562840"/>
          </a:xfrm>
        </p:grpSpPr>
        <p:sp>
          <p:nvSpPr>
            <p:cNvPr id="278" name="CustomShape 18"/>
            <p:cNvSpPr/>
            <p:nvPr/>
          </p:nvSpPr>
          <p:spPr>
            <a:xfrm>
              <a:off x="9376560" y="3962520"/>
              <a:ext cx="2078640" cy="210564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600">
              <a:solidFill>
                <a:schemeClr val="accent5">
                  <a:lumMod val="60000"/>
                  <a:lumOff val="4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9" name="CustomShape 19"/>
            <p:cNvSpPr/>
            <p:nvPr/>
          </p:nvSpPr>
          <p:spPr>
            <a:xfrm>
              <a:off x="9376560" y="3505320"/>
              <a:ext cx="2078640" cy="456480"/>
            </a:xfrm>
            <a:prstGeom prst="rect">
              <a:avLst/>
            </a:prstGeom>
            <a:solidFill>
              <a:srgbClr val="d9d5c7">
                <a:alpha val="40000"/>
              </a:srgbClr>
            </a:solidFill>
            <a:ln w="12600">
              <a:solidFill>
                <a:schemeClr val="accent5">
                  <a:lumMod val="60000"/>
                  <a:lumOff val="4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0" name="CustomShape 20"/>
            <p:cNvSpPr/>
            <p:nvPr/>
          </p:nvSpPr>
          <p:spPr>
            <a:xfrm>
              <a:off x="9779760" y="3512880"/>
              <a:ext cx="1276920" cy="4557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fffff"/>
                  </a:solidFill>
                  <a:latin typeface="Consolas"/>
                  <a:ea typeface="DejaVu Sans"/>
                </a:rPr>
                <a:t>Var(k)</a:t>
              </a:r>
              <a:endParaRPr b="0" lang="en-US" sz="2400" spc="-1" strike="noStrike">
                <a:latin typeface="Arial"/>
              </a:endParaRPr>
            </a:p>
          </p:txBody>
        </p:sp>
      </p:grpSp>
      <p:sp>
        <p:nvSpPr>
          <p:cNvPr id="281" name="CustomShape 21"/>
          <p:cNvSpPr/>
          <p:nvPr/>
        </p:nvSpPr>
        <p:spPr>
          <a:xfrm>
            <a:off x="9506880" y="4087440"/>
            <a:ext cx="1539720" cy="126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1" lang="en-US" sz="2400" spc="-1" strike="noStrike">
                <a:solidFill>
                  <a:srgbClr val="ffffff"/>
                </a:solidFill>
                <a:latin typeface="Consolas"/>
                <a:ea typeface="DejaVu Sans"/>
              </a:rPr>
              <a:t>Print();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1" lang="en-US" sz="2400" spc="-1" strike="noStrike">
                <a:solidFill>
                  <a:srgbClr val="ffffff"/>
                </a:solidFill>
                <a:latin typeface="Consolas"/>
                <a:ea typeface="DejaVu Sans"/>
              </a:rPr>
              <a:t>Stop!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82" name="CustomShape 22"/>
          <p:cNvSpPr/>
          <p:nvPr/>
        </p:nvSpPr>
        <p:spPr>
          <a:xfrm>
            <a:off x="4535280" y="4609440"/>
            <a:ext cx="463680" cy="445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ts val="2801"/>
              </a:lnSpc>
            </a:pPr>
            <a:r>
              <a:rPr b="1" lang="en-US" sz="2800" spc="-1" strike="noStrike">
                <a:solidFill>
                  <a:srgbClr val="ffffff"/>
                </a:solidFill>
                <a:latin typeface="Wingdings"/>
                <a:ea typeface="DejaVu Sans"/>
              </a:rPr>
              <a:t></a:t>
            </a:r>
            <a:endParaRPr b="0" lang="en-US" sz="2800" spc="-1" strike="noStrike">
              <a:latin typeface="Arial"/>
            </a:endParaRPr>
          </a:p>
        </p:txBody>
      </p:sp>
      <p:graphicFrame>
        <p:nvGraphicFramePr>
          <p:cNvPr id="283" name="Table 23"/>
          <p:cNvGraphicFramePr/>
          <p:nvPr/>
        </p:nvGraphicFramePr>
        <p:xfrm>
          <a:off x="5362200" y="4617720"/>
          <a:ext cx="3093480" cy="375840"/>
        </p:xfrm>
        <a:graphic>
          <a:graphicData uri="http://schemas.openxmlformats.org/drawingml/2006/table">
            <a:tbl>
              <a:tblPr/>
              <a:tblGrid>
                <a:gridCol w="491400"/>
                <a:gridCol w="1128240"/>
                <a:gridCol w="491400"/>
                <a:gridCol w="491400"/>
                <a:gridCol w="491400"/>
              </a:tblGrid>
              <a:tr h="376200"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95000"/>
                        </a:lnSpc>
                        <a:spcBef>
                          <a:spcPts val="961"/>
                        </a:spcBef>
                      </a:pPr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Consolas"/>
                        </a:rPr>
                        <a:t>y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28080">
                      <a:solidFill>
                        <a:srgbClr val="eceae3"/>
                      </a:solidFill>
                    </a:lnL>
                    <a:lnR w="12240">
                      <a:solidFill>
                        <a:srgbClr val="eceae3"/>
                      </a:solidFill>
                    </a:lnR>
                    <a:lnT w="28080">
                      <a:solidFill>
                        <a:srgbClr val="eceae3"/>
                      </a:solidFill>
                    </a:lnT>
                    <a:lnB w="28080">
                      <a:solidFill>
                        <a:srgbClr val="eceae3"/>
                      </a:solidFill>
                    </a:lnB>
                    <a:solidFill>
                      <a:srgbClr val="c87d0e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95000"/>
                        </a:lnSpc>
                        <a:spcBef>
                          <a:spcPts val="961"/>
                        </a:spcBef>
                      </a:pPr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Consolas"/>
                        </a:rPr>
                        <a:t>0…n-1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eceae3"/>
                      </a:solidFill>
                    </a:lnL>
                    <a:lnR w="12240">
                      <a:solidFill>
                        <a:srgbClr val="eceae3"/>
                      </a:solidFill>
                    </a:lnR>
                    <a:lnT w="28080">
                      <a:solidFill>
                        <a:srgbClr val="eceae3"/>
                      </a:solidFill>
                    </a:lnT>
                    <a:lnB w="28080">
                      <a:solidFill>
                        <a:srgbClr val="eceae3"/>
                      </a:solidFill>
                    </a:lnB>
                    <a:noFill/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95000"/>
                        </a:lnSpc>
                        <a:spcBef>
                          <a:spcPts val="961"/>
                        </a:spcBef>
                      </a:pPr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Consolas"/>
                        </a:rPr>
                        <a:t>x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eceae3"/>
                      </a:solidFill>
                    </a:lnL>
                    <a:lnR w="12240">
                      <a:solidFill>
                        <a:srgbClr val="eceae3"/>
                      </a:solidFill>
                    </a:lnR>
                    <a:lnT w="28080">
                      <a:solidFill>
                        <a:srgbClr val="eceae3"/>
                      </a:solidFill>
                    </a:lnT>
                    <a:lnB w="28080">
                      <a:solidFill>
                        <a:srgbClr val="eceae3"/>
                      </a:solidFill>
                    </a:lnB>
                    <a:solidFill>
                      <a:srgbClr val="eceae3">
                        <a:alpha val="30000"/>
                      </a:srgbClr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95000"/>
                        </a:lnSpc>
                        <a:spcBef>
                          <a:spcPts val="961"/>
                        </a:spcBef>
                      </a:pPr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Consolas"/>
                        </a:rPr>
                        <a:t>x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eceae3"/>
                      </a:solidFill>
                    </a:lnL>
                    <a:lnR w="12240">
                      <a:solidFill>
                        <a:srgbClr val="eceae3"/>
                      </a:solidFill>
                    </a:lnR>
                    <a:lnT w="28080">
                      <a:solidFill>
                        <a:srgbClr val="eceae3"/>
                      </a:solidFill>
                    </a:lnT>
                    <a:lnB w="28080">
                      <a:solidFill>
                        <a:srgbClr val="eceae3"/>
                      </a:solidFill>
                    </a:lnB>
                    <a:solidFill>
                      <a:srgbClr val="eceae3">
                        <a:alpha val="30000"/>
                      </a:srgbClr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95000"/>
                        </a:lnSpc>
                        <a:spcBef>
                          <a:spcPts val="961"/>
                        </a:spcBef>
                      </a:pPr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Consolas"/>
                        </a:rPr>
                        <a:t>x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eceae3"/>
                      </a:solidFill>
                    </a:lnL>
                    <a:lnR w="12240">
                      <a:solidFill>
                        <a:srgbClr val="eceae3"/>
                      </a:solidFill>
                    </a:lnR>
                    <a:lnT w="28080">
                      <a:solidFill>
                        <a:srgbClr val="eceae3"/>
                      </a:solidFill>
                    </a:lnT>
                    <a:lnB w="28080">
                      <a:solidFill>
                        <a:srgbClr val="eceae3"/>
                      </a:solidFill>
                    </a:lnB>
                    <a:solidFill>
                      <a:srgbClr val="eceae3">
                        <a:alpha val="30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284" name="CustomShape 24"/>
          <p:cNvSpPr/>
          <p:nvPr/>
        </p:nvSpPr>
        <p:spPr>
          <a:xfrm rot="16200000">
            <a:off x="7569000" y="4527000"/>
            <a:ext cx="283320" cy="1460160"/>
          </a:xfrm>
          <a:prstGeom prst="leftBrace">
            <a:avLst>
              <a:gd name="adj1" fmla="val 91897"/>
              <a:gd name="adj2" fmla="val 50000"/>
            </a:avLst>
          </a:prstGeom>
          <a:noFill/>
          <a:ln w="31680">
            <a:solidFill>
              <a:schemeClr val="accent5">
                <a:lumMod val="20000"/>
                <a:lumOff val="80000"/>
              </a:schemeClr>
            </a:solidFill>
            <a:round/>
          </a:ln>
          <a:effectLst>
            <a:outerShdw algn="ctr" dir="2700000" dist="17309" rotWithShape="0">
              <a:schemeClr val="bg1">
                <a:lumMod val="75000"/>
                <a:lumOff val="25000"/>
              </a:scheme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285" name="Line 25"/>
          <p:cNvSpPr/>
          <p:nvPr/>
        </p:nvSpPr>
        <p:spPr>
          <a:xfrm>
            <a:off x="6385320" y="4212360"/>
            <a:ext cx="0" cy="338040"/>
          </a:xfrm>
          <a:prstGeom prst="line">
            <a:avLst/>
          </a:prstGeom>
          <a:ln w="38160">
            <a:solidFill>
              <a:schemeClr val="accent5">
                <a:lumMod val="20000"/>
                <a:lumOff val="80000"/>
              </a:schemeClr>
            </a:solidFill>
            <a:round/>
            <a:tailEnd len="med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286" name="CustomShape 26"/>
          <p:cNvSpPr/>
          <p:nvPr/>
        </p:nvSpPr>
        <p:spPr>
          <a:xfrm>
            <a:off x="7077240" y="5398920"/>
            <a:ext cx="127692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ffffff"/>
                </a:solidFill>
                <a:latin typeface="Consolas"/>
                <a:ea typeface="DejaVu Sans"/>
              </a:rPr>
              <a:t>Var(2)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p14:dur="10"/>
    </mc:Choice>
    <mc:Fallback>
      <p:transition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CustomShape 1"/>
          <p:cNvSpPr/>
          <p:nvPr/>
        </p:nvSpPr>
        <p:spPr>
          <a:xfrm>
            <a:off x="11566440" y="6525000"/>
            <a:ext cx="428040" cy="19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B7D1C4CD-D12B-46D5-92ED-E9C9053509CB}" type="slidenum">
              <a:rPr b="0" lang="en-US" sz="100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00" spc="-1" strike="noStrike">
              <a:latin typeface="Arial"/>
            </a:endParaRPr>
          </a:p>
        </p:txBody>
      </p:sp>
      <p:sp>
        <p:nvSpPr>
          <p:cNvPr id="288" name="CustomShape 2"/>
          <p:cNvSpPr/>
          <p:nvPr/>
        </p:nvSpPr>
        <p:spPr>
          <a:xfrm>
            <a:off x="188640" y="40320"/>
            <a:ext cx="9576720" cy="1110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 anchor="ctr">
            <a:normAutofit fontScale="94000"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</a:rPr>
              <a:t>Generating Variations with Repetition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289" name="CustomShape 3"/>
          <p:cNvSpPr/>
          <p:nvPr/>
        </p:nvSpPr>
        <p:spPr>
          <a:xfrm>
            <a:off x="188640" y="40320"/>
            <a:ext cx="9576720" cy="1110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0" name="CustomShape 4"/>
          <p:cNvSpPr/>
          <p:nvPr/>
        </p:nvSpPr>
        <p:spPr>
          <a:xfrm>
            <a:off x="7174800" y="3105000"/>
            <a:ext cx="4345560" cy="317556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1" name="CustomShape 5"/>
          <p:cNvSpPr/>
          <p:nvPr/>
        </p:nvSpPr>
        <p:spPr>
          <a:xfrm>
            <a:off x="622440" y="1295280"/>
            <a:ext cx="6551640" cy="56689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80000" rIns="180000" tIns="91440" bIns="91440">
            <a:sp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void GenerateVariations(int index)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{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  </a:t>
            </a:r>
            <a:r>
              <a:rPr b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if (index &gt;= k)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  </a:t>
            </a:r>
            <a:r>
              <a:rPr b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{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    </a:t>
            </a:r>
            <a:r>
              <a:rPr b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Print(arr);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  </a:t>
            </a:r>
            <a:r>
              <a:rPr b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}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  </a:t>
            </a:r>
            <a:r>
              <a:rPr b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else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    </a:t>
            </a:r>
            <a:r>
              <a:rPr b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for (int i = 0; i &lt; n; i++)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    </a:t>
            </a:r>
            <a:r>
              <a:rPr b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{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      </a:t>
            </a:r>
            <a:r>
              <a:rPr b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arr[index] = i;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      </a:t>
            </a:r>
            <a:r>
              <a:rPr b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GenerateVariations(index + 1);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    </a:t>
            </a:r>
            <a:r>
              <a:rPr b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}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}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292" name="Picture 26" descr=""/>
          <p:cNvPicPr/>
          <p:nvPr/>
        </p:nvPicPr>
        <p:blipFill>
          <a:blip r:embed="rId1"/>
          <a:stretch/>
        </p:blipFill>
        <p:spPr>
          <a:xfrm>
            <a:off x="8109000" y="3267720"/>
            <a:ext cx="2444040" cy="2864520"/>
          </a:xfrm>
          <a:prstGeom prst="rect">
            <a:avLst/>
          </a:prstGeom>
          <a:ln>
            <a:noFill/>
          </a:ln>
        </p:spPr>
      </p:pic>
      <p:sp>
        <p:nvSpPr>
          <p:cNvPr id="293" name="CustomShape 6"/>
          <p:cNvSpPr/>
          <p:nvPr/>
        </p:nvSpPr>
        <p:spPr>
          <a:xfrm>
            <a:off x="7174800" y="1290600"/>
            <a:ext cx="4345560" cy="259524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80000" rIns="180000" tIns="91440" bIns="91440">
            <a:spAutoFit/>
          </a:bodyPr>
          <a:p>
            <a:pPr>
              <a:lnSpc>
                <a:spcPct val="110000"/>
              </a:lnSpc>
            </a:pPr>
            <a:r>
              <a:rPr b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int n = 4;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10000"/>
              </a:lnSpc>
            </a:pPr>
            <a:r>
              <a:rPr b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int k = 2;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10000"/>
              </a:lnSpc>
            </a:pPr>
            <a:r>
              <a:rPr b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int[] arr = new int[k];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10000"/>
              </a:lnSpc>
            </a:pPr>
            <a:r>
              <a:rPr b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GenerateVariations(0);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p14:dur="10"/>
    </mc:Choice>
    <mc:Fallback>
      <p:transition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CustomShape 1"/>
          <p:cNvSpPr/>
          <p:nvPr/>
        </p:nvSpPr>
        <p:spPr>
          <a:xfrm>
            <a:off x="11566440" y="6525000"/>
            <a:ext cx="428040" cy="19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3238A922-905A-4C32-9268-5FE3F3BDB100}" type="slidenum">
              <a:rPr b="0" lang="en-US" sz="100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00" spc="-1" strike="noStrike">
              <a:latin typeface="Arial"/>
            </a:endParaRPr>
          </a:p>
        </p:txBody>
      </p:sp>
      <p:sp>
        <p:nvSpPr>
          <p:cNvPr id="295" name="CustomShape 2"/>
          <p:cNvSpPr/>
          <p:nvPr/>
        </p:nvSpPr>
        <p:spPr>
          <a:xfrm>
            <a:off x="190440" y="1151280"/>
            <a:ext cx="11804040" cy="5569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>
            <a:normAutofit fontScale="94000"/>
          </a:bodyPr>
          <a:p>
            <a:pPr marL="304920" indent="-304200">
              <a:lnSpc>
                <a:spcPct val="110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</a:rPr>
              <a:t>Iterative algorithm to generate variations </a:t>
            </a:r>
            <a:r>
              <a:rPr b="1" lang="en-US" sz="3400" spc="-1" strike="noStrike">
                <a:solidFill>
                  <a:srgbClr val="f3cd60"/>
                </a:solidFill>
                <a:latin typeface="Calibri"/>
              </a:rPr>
              <a:t>V</a:t>
            </a:r>
            <a:r>
              <a:rPr b="0" lang="en-US" sz="3400" spc="-1" strike="noStrike">
                <a:solidFill>
                  <a:srgbClr val="f3cd60"/>
                </a:solidFill>
                <a:latin typeface="Calibri"/>
              </a:rPr>
              <a:t>(</a:t>
            </a:r>
            <a:r>
              <a:rPr b="1" lang="en-US" sz="3400" spc="-1" strike="noStrike">
                <a:solidFill>
                  <a:srgbClr val="f3cd60"/>
                </a:solidFill>
                <a:latin typeface="Consolas"/>
              </a:rPr>
              <a:t>n</a:t>
            </a:r>
            <a:r>
              <a:rPr b="0" lang="en-US" sz="3400" spc="-1" strike="noStrike">
                <a:solidFill>
                  <a:srgbClr val="f3cd60"/>
                </a:solidFill>
                <a:latin typeface="Calibri"/>
              </a:rPr>
              <a:t>, </a:t>
            </a:r>
            <a:r>
              <a:rPr b="1" lang="en-US" sz="3400" spc="-1" strike="noStrike">
                <a:solidFill>
                  <a:srgbClr val="f3cd60"/>
                </a:solidFill>
                <a:latin typeface="Consolas"/>
              </a:rPr>
              <a:t>k</a:t>
            </a:r>
            <a:r>
              <a:rPr b="0" lang="en-US" sz="3400" spc="-1" strike="noStrike">
                <a:solidFill>
                  <a:srgbClr val="f3cd60"/>
                </a:solidFill>
                <a:latin typeface="Calibri"/>
              </a:rPr>
              <a:t>)</a:t>
            </a:r>
            <a:br/>
            <a:r>
              <a:rPr b="0" lang="en-US" sz="3400" spc="-1" strike="noStrike">
                <a:solidFill>
                  <a:srgbClr val="ffffff"/>
                </a:solidFill>
                <a:latin typeface="Calibri"/>
              </a:rPr>
              <a:t>with repetition, in lexicographical order</a:t>
            </a:r>
            <a:endParaRPr b="0" lang="en-US" sz="3400" spc="-1" strike="noStrike">
              <a:latin typeface="Arial"/>
            </a:endParaRPr>
          </a:p>
          <a:p>
            <a:pPr lvl="1" marL="609480" indent="-230760">
              <a:lnSpc>
                <a:spcPct val="110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Start from </a:t>
            </a:r>
            <a:r>
              <a:rPr b="0" lang="en-US" sz="3200" spc="-1" strike="noStrike">
                <a:solidFill>
                  <a:srgbClr val="f3cd60"/>
                </a:solidFill>
                <a:latin typeface="Calibri"/>
              </a:rPr>
              <a:t>{ </a:t>
            </a:r>
            <a:r>
              <a:rPr b="0" lang="en-US" sz="3200" spc="-1" strike="noStrike">
                <a:solidFill>
                  <a:srgbClr val="f3cd60"/>
                </a:solidFill>
                <a:latin typeface="Consolas"/>
              </a:rPr>
              <a:t>0</a:t>
            </a:r>
            <a:r>
              <a:rPr b="0" lang="en-US" sz="3200" spc="-1" strike="noStrike">
                <a:solidFill>
                  <a:srgbClr val="f3cd60"/>
                </a:solidFill>
                <a:latin typeface="Calibri"/>
              </a:rPr>
              <a:t>, </a:t>
            </a:r>
            <a:r>
              <a:rPr b="0" lang="en-US" sz="3200" spc="-1" strike="noStrike">
                <a:solidFill>
                  <a:srgbClr val="f3cd60"/>
                </a:solidFill>
                <a:latin typeface="Consolas"/>
              </a:rPr>
              <a:t>0</a:t>
            </a:r>
            <a:r>
              <a:rPr b="0" lang="en-US" sz="3200" spc="-1" strike="noStrike">
                <a:solidFill>
                  <a:srgbClr val="f3cd60"/>
                </a:solidFill>
                <a:latin typeface="Calibri"/>
              </a:rPr>
              <a:t>, …, </a:t>
            </a:r>
            <a:r>
              <a:rPr b="0" lang="en-US" sz="3200" spc="-1" strike="noStrike">
                <a:solidFill>
                  <a:srgbClr val="f3cd60"/>
                </a:solidFill>
                <a:latin typeface="Consolas"/>
              </a:rPr>
              <a:t>0</a:t>
            </a:r>
            <a:r>
              <a:rPr b="0" lang="en-US" sz="3200" spc="-1" strike="noStrike">
                <a:solidFill>
                  <a:srgbClr val="f3cd60"/>
                </a:solidFill>
                <a:latin typeface="Calibri"/>
              </a:rPr>
              <a:t> }</a:t>
            </a:r>
            <a:endParaRPr b="0" lang="en-US" sz="3200" spc="-1" strike="noStrike">
              <a:latin typeface="Arial"/>
            </a:endParaRPr>
          </a:p>
          <a:p>
            <a:pPr lvl="1" marL="609480" indent="-230760">
              <a:lnSpc>
                <a:spcPct val="110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Increment the last element</a:t>
            </a:r>
            <a:endParaRPr b="0" lang="en-US" sz="3200" spc="-1" strike="noStrike">
              <a:latin typeface="Arial"/>
            </a:endParaRPr>
          </a:p>
          <a:p>
            <a:pPr lvl="1" marL="609480" indent="-230760">
              <a:lnSpc>
                <a:spcPct val="110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If the last element reaches its maximum, i.e. </a:t>
            </a:r>
            <a:r>
              <a:rPr b="0" lang="en-US" sz="3200" spc="-1" strike="noStrike">
                <a:solidFill>
                  <a:srgbClr val="f3cd60"/>
                </a:solidFill>
                <a:latin typeface="Calibri"/>
              </a:rPr>
              <a:t>n-1</a:t>
            </a:r>
            <a:endParaRPr b="0" lang="en-US" sz="3200" spc="-1" strike="noStrike">
              <a:latin typeface="Arial"/>
            </a:endParaRPr>
          </a:p>
          <a:p>
            <a:pPr lvl="2" marL="914400" indent="-230760">
              <a:lnSpc>
                <a:spcPct val="110000"/>
              </a:lnSpc>
              <a:spcBef>
                <a:spcPts val="601"/>
              </a:spcBef>
              <a:spcAft>
                <a:spcPts val="601"/>
              </a:spcAft>
              <a:buClr>
                <a:srgbClr val="ef9a1d"/>
              </a:buClr>
              <a:buSzPct val="80000"/>
              <a:buFont typeface="Wingdings" charset="2"/>
              <a:buChar char=""/>
            </a:pPr>
            <a:r>
              <a:rPr b="0" lang="en-US" sz="3000" spc="-1" strike="noStrike">
                <a:solidFill>
                  <a:srgbClr val="ffffff"/>
                </a:solidFill>
                <a:latin typeface="Calibri"/>
              </a:rPr>
              <a:t>Make it </a:t>
            </a:r>
            <a:r>
              <a:rPr b="0" lang="en-US" sz="3000" spc="-1" strike="noStrike">
                <a:solidFill>
                  <a:srgbClr val="f3cd60"/>
                </a:solidFill>
                <a:latin typeface="Consolas"/>
              </a:rPr>
              <a:t>0</a:t>
            </a:r>
            <a:r>
              <a:rPr b="0" lang="en-US" sz="3000" spc="-1" strike="noStrike">
                <a:solidFill>
                  <a:srgbClr val="ffffff"/>
                </a:solidFill>
                <a:latin typeface="Calibri"/>
              </a:rPr>
              <a:t> and increment the element of the left</a:t>
            </a:r>
            <a:endParaRPr b="0" lang="en-US" sz="3000" spc="-1" strike="noStrike">
              <a:latin typeface="Arial"/>
            </a:endParaRPr>
          </a:p>
          <a:p>
            <a:pPr lvl="2" marL="914400" indent="-230760">
              <a:lnSpc>
                <a:spcPct val="110000"/>
              </a:lnSpc>
              <a:spcBef>
                <a:spcPts val="601"/>
              </a:spcBef>
              <a:spcAft>
                <a:spcPts val="601"/>
              </a:spcAft>
              <a:buClr>
                <a:srgbClr val="ef9a1d"/>
              </a:buClr>
              <a:buSzPct val="80000"/>
              <a:buFont typeface="Wingdings" charset="2"/>
              <a:buChar char=""/>
            </a:pPr>
            <a:r>
              <a:rPr b="0" lang="en-US" sz="3000" spc="-1" strike="noStrike">
                <a:solidFill>
                  <a:srgbClr val="ffffff"/>
                </a:solidFill>
                <a:latin typeface="Calibri"/>
              </a:rPr>
              <a:t>If the element on the left reaches its maximum</a:t>
            </a:r>
            <a:endParaRPr b="0" lang="en-US" sz="3000" spc="-1" strike="noStrike">
              <a:latin typeface="Arial"/>
            </a:endParaRPr>
          </a:p>
          <a:p>
            <a:pPr lvl="3" marL="1218960" indent="-230760">
              <a:lnSpc>
                <a:spcPct val="110000"/>
              </a:lnSpc>
              <a:spcBef>
                <a:spcPts val="601"/>
              </a:spcBef>
              <a:spcAft>
                <a:spcPts val="601"/>
              </a:spcAft>
              <a:buClr>
                <a:srgbClr val="ed9411"/>
              </a:buClr>
              <a:buSzPct val="80000"/>
              <a:buFont typeface="Wingdings" charset="2"/>
              <a:buChar char=""/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Make it </a:t>
            </a:r>
            <a:r>
              <a:rPr b="0" lang="en-US" sz="2800" spc="-1" strike="noStrike">
                <a:solidFill>
                  <a:srgbClr val="f3cd60"/>
                </a:solidFill>
                <a:latin typeface="Consolas"/>
              </a:rPr>
              <a:t>0</a:t>
            </a: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 and increment the element on the left, etc.</a:t>
            </a:r>
            <a:endParaRPr b="0" lang="en-US" sz="2800" spc="-1" strike="noStrike">
              <a:latin typeface="Arial"/>
            </a:endParaRPr>
          </a:p>
          <a:p>
            <a:pPr lvl="1" marL="609480" indent="-230760">
              <a:lnSpc>
                <a:spcPct val="110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Repeat until all elements reach their maximums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96" name="CustomShape 3"/>
          <p:cNvSpPr/>
          <p:nvPr/>
        </p:nvSpPr>
        <p:spPr>
          <a:xfrm>
            <a:off x="188640" y="40320"/>
            <a:ext cx="9576720" cy="1110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 anchor="ctr">
            <a:noAutofit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</a:rPr>
              <a:t>Variations: Iterative Algorithm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297" name="Picture 2" descr=""/>
          <p:cNvPicPr/>
          <p:nvPr/>
        </p:nvPicPr>
        <p:blipFill>
          <a:blip r:embed="rId1"/>
          <a:stretch/>
        </p:blipFill>
        <p:spPr>
          <a:xfrm>
            <a:off x="9290880" y="1819440"/>
            <a:ext cx="2289240" cy="2294640"/>
          </a:xfrm>
          <a:prstGeom prst="rect">
            <a:avLst/>
          </a:prstGeom>
          <a:ln>
            <a:noFill/>
          </a:ln>
        </p:spPr>
      </p:pic>
      <p:pic>
        <p:nvPicPr>
          <p:cNvPr id="298" name="Picture 4" descr=""/>
          <p:cNvPicPr/>
          <p:nvPr/>
        </p:nvPicPr>
        <p:blipFill>
          <a:blip r:embed="rId2"/>
          <a:stretch/>
        </p:blipFill>
        <p:spPr>
          <a:xfrm>
            <a:off x="9519480" y="4463640"/>
            <a:ext cx="1832040" cy="18320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p14:dur="10"/>
    </mc:Choice>
    <mc:Fallback>
      <p:transition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CustomShape 1"/>
          <p:cNvSpPr/>
          <p:nvPr/>
        </p:nvSpPr>
        <p:spPr>
          <a:xfrm>
            <a:off x="11566440" y="6525000"/>
            <a:ext cx="428040" cy="19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5A02631F-5D6A-4837-8087-FBD9DC8B22F7}" type="slidenum">
              <a:rPr b="0" lang="en-US" sz="100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00" spc="-1" strike="noStrike">
              <a:latin typeface="Arial"/>
            </a:endParaRPr>
          </a:p>
        </p:txBody>
      </p:sp>
      <p:sp>
        <p:nvSpPr>
          <p:cNvPr id="300" name="CustomShape 2"/>
          <p:cNvSpPr/>
          <p:nvPr/>
        </p:nvSpPr>
        <p:spPr>
          <a:xfrm>
            <a:off x="188640" y="40320"/>
            <a:ext cx="9576720" cy="1110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 anchor="ctr">
            <a:normAutofit fontScale="94000"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</a:rPr>
              <a:t>Generating Variations Iteratively – Example </a:t>
            </a:r>
            <a:endParaRPr b="0" lang="en-US" sz="4000" spc="-1" strike="noStrike">
              <a:latin typeface="Arial"/>
            </a:endParaRPr>
          </a:p>
        </p:txBody>
      </p:sp>
      <p:graphicFrame>
        <p:nvGraphicFramePr>
          <p:cNvPr id="301" name="Table 3"/>
          <p:cNvGraphicFramePr/>
          <p:nvPr/>
        </p:nvGraphicFramePr>
        <p:xfrm>
          <a:off x="531720" y="2035080"/>
          <a:ext cx="1674360" cy="375840"/>
        </p:xfrm>
        <a:graphic>
          <a:graphicData uri="http://schemas.openxmlformats.org/drawingml/2006/table">
            <a:tbl>
              <a:tblPr/>
              <a:tblGrid>
                <a:gridCol w="419400"/>
                <a:gridCol w="417960"/>
                <a:gridCol w="417960"/>
                <a:gridCol w="419400"/>
              </a:tblGrid>
              <a:tr h="376200"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95000"/>
                        </a:lnSpc>
                        <a:spcBef>
                          <a:spcPts val="961"/>
                        </a:spcBef>
                      </a:pPr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Consolas"/>
                        </a:rPr>
                        <a:t>0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28080">
                      <a:solidFill>
                        <a:srgbClr val="ffffff"/>
                      </a:solidFill>
                    </a:lnL>
                    <a:lnR w="12240">
                      <a:solidFill>
                        <a:srgbClr val="eceae3"/>
                      </a:solidFill>
                    </a:lnR>
                    <a:lnT w="28080">
                      <a:solidFill>
                        <a:srgbClr val="ffffff"/>
                      </a:solidFill>
                    </a:lnT>
                    <a:lnB w="28080">
                      <a:solidFill>
                        <a:srgbClr val="ffffff"/>
                      </a:solidFill>
                    </a:lnB>
                    <a:solidFill>
                      <a:srgbClr val="eceae3">
                        <a:alpha val="30000"/>
                      </a:srgbClr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95000"/>
                        </a:lnSpc>
                        <a:spcBef>
                          <a:spcPts val="961"/>
                        </a:spcBef>
                      </a:pPr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Consolas"/>
                        </a:rPr>
                        <a:t>0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eceae3"/>
                      </a:solidFill>
                    </a:lnL>
                    <a:lnR w="12240">
                      <a:solidFill>
                        <a:srgbClr val="eceae3"/>
                      </a:solidFill>
                    </a:lnR>
                    <a:lnT w="28080">
                      <a:solidFill>
                        <a:srgbClr val="ffffff"/>
                      </a:solidFill>
                    </a:lnT>
                    <a:lnB w="28080">
                      <a:solidFill>
                        <a:srgbClr val="ffffff"/>
                      </a:solidFill>
                    </a:lnB>
                    <a:solidFill>
                      <a:srgbClr val="eceae3">
                        <a:alpha val="30000"/>
                      </a:srgbClr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95000"/>
                        </a:lnSpc>
                        <a:spcBef>
                          <a:spcPts val="961"/>
                        </a:spcBef>
                      </a:pPr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Consolas"/>
                        </a:rPr>
                        <a:t>0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eceae3"/>
                      </a:solidFill>
                    </a:lnL>
                    <a:lnR w="12240">
                      <a:solidFill>
                        <a:srgbClr val="eceae3"/>
                      </a:solidFill>
                    </a:lnR>
                    <a:lnT w="28080">
                      <a:solidFill>
                        <a:srgbClr val="ffffff"/>
                      </a:solidFill>
                    </a:lnT>
                    <a:lnB w="28080">
                      <a:solidFill>
                        <a:srgbClr val="ffffff"/>
                      </a:solidFill>
                    </a:lnB>
                    <a:solidFill>
                      <a:srgbClr val="eceae3">
                        <a:alpha val="30000"/>
                      </a:srgbClr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95000"/>
                        </a:lnSpc>
                        <a:spcBef>
                          <a:spcPts val="961"/>
                        </a:spcBef>
                      </a:pPr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Consolas"/>
                        </a:rPr>
                        <a:t>0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eceae3"/>
                      </a:solidFill>
                    </a:lnL>
                    <a:lnR w="28080">
                      <a:solidFill>
                        <a:srgbClr val="ffffff"/>
                      </a:solidFill>
                    </a:lnR>
                    <a:lnT w="28080">
                      <a:solidFill>
                        <a:srgbClr val="ffffff"/>
                      </a:solidFill>
                    </a:lnT>
                    <a:lnB w="28080">
                      <a:solidFill>
                        <a:srgbClr val="ffffff"/>
                      </a:solidFill>
                    </a:lnB>
                    <a:solidFill>
                      <a:srgbClr val="c87d0e"/>
                    </a:solidFill>
                  </a:tcPr>
                </a:tc>
              </a:tr>
            </a:tbl>
          </a:graphicData>
        </a:graphic>
      </p:graphicFrame>
      <p:sp>
        <p:nvSpPr>
          <p:cNvPr id="302" name="CustomShape 4"/>
          <p:cNvSpPr/>
          <p:nvPr/>
        </p:nvSpPr>
        <p:spPr>
          <a:xfrm>
            <a:off x="2373480" y="2245320"/>
            <a:ext cx="3042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aphicFrame>
        <p:nvGraphicFramePr>
          <p:cNvPr id="303" name="Table 5"/>
          <p:cNvGraphicFramePr/>
          <p:nvPr/>
        </p:nvGraphicFramePr>
        <p:xfrm>
          <a:off x="2819520" y="2035080"/>
          <a:ext cx="1674360" cy="375840"/>
        </p:xfrm>
        <a:graphic>
          <a:graphicData uri="http://schemas.openxmlformats.org/drawingml/2006/table">
            <a:tbl>
              <a:tblPr/>
              <a:tblGrid>
                <a:gridCol w="419400"/>
                <a:gridCol w="417960"/>
                <a:gridCol w="417960"/>
                <a:gridCol w="419400"/>
              </a:tblGrid>
              <a:tr h="376200"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95000"/>
                        </a:lnSpc>
                        <a:spcBef>
                          <a:spcPts val="961"/>
                        </a:spcBef>
                      </a:pPr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Consolas"/>
                        </a:rPr>
                        <a:t>0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28080">
                      <a:solidFill>
                        <a:srgbClr val="ffffff"/>
                      </a:solidFill>
                    </a:lnL>
                    <a:lnR w="12240">
                      <a:solidFill>
                        <a:srgbClr val="eceae3"/>
                      </a:solidFill>
                    </a:lnR>
                    <a:lnT w="28080">
                      <a:solidFill>
                        <a:srgbClr val="ffffff"/>
                      </a:solidFill>
                    </a:lnT>
                    <a:lnB w="28080">
                      <a:solidFill>
                        <a:srgbClr val="ffffff"/>
                      </a:solidFill>
                    </a:lnB>
                    <a:solidFill>
                      <a:srgbClr val="eceae3">
                        <a:alpha val="30000"/>
                      </a:srgbClr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95000"/>
                        </a:lnSpc>
                        <a:spcBef>
                          <a:spcPts val="961"/>
                        </a:spcBef>
                      </a:pPr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Consolas"/>
                        </a:rPr>
                        <a:t>0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eceae3"/>
                      </a:solidFill>
                    </a:lnL>
                    <a:lnR w="12240">
                      <a:solidFill>
                        <a:srgbClr val="eceae3"/>
                      </a:solidFill>
                    </a:lnR>
                    <a:lnT w="28080">
                      <a:solidFill>
                        <a:srgbClr val="ffffff"/>
                      </a:solidFill>
                    </a:lnT>
                    <a:lnB w="28080">
                      <a:solidFill>
                        <a:srgbClr val="ffffff"/>
                      </a:solidFill>
                    </a:lnB>
                    <a:solidFill>
                      <a:srgbClr val="eceae3">
                        <a:alpha val="30000"/>
                      </a:srgbClr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95000"/>
                        </a:lnSpc>
                        <a:spcBef>
                          <a:spcPts val="961"/>
                        </a:spcBef>
                      </a:pPr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Consolas"/>
                        </a:rPr>
                        <a:t>0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eceae3"/>
                      </a:solidFill>
                    </a:lnL>
                    <a:lnR w="12240">
                      <a:solidFill>
                        <a:srgbClr val="eceae3"/>
                      </a:solidFill>
                    </a:lnR>
                    <a:lnT w="28080">
                      <a:solidFill>
                        <a:srgbClr val="ffffff"/>
                      </a:solidFill>
                    </a:lnT>
                    <a:lnB w="28080">
                      <a:solidFill>
                        <a:srgbClr val="ffffff"/>
                      </a:solidFill>
                    </a:lnB>
                    <a:solidFill>
                      <a:srgbClr val="eceae3">
                        <a:alpha val="30000"/>
                      </a:srgbClr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95000"/>
                        </a:lnSpc>
                        <a:spcBef>
                          <a:spcPts val="961"/>
                        </a:spcBef>
                      </a:pPr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Consolas"/>
                        </a:rPr>
                        <a:t>1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eceae3"/>
                      </a:solidFill>
                    </a:lnL>
                    <a:lnR w="28080">
                      <a:solidFill>
                        <a:srgbClr val="ffffff"/>
                      </a:solidFill>
                    </a:lnR>
                    <a:lnT w="28080">
                      <a:solidFill>
                        <a:srgbClr val="ffffff"/>
                      </a:solidFill>
                    </a:lnT>
                    <a:lnB w="28080">
                      <a:solidFill>
                        <a:srgbClr val="ffffff"/>
                      </a:solidFill>
                    </a:lnB>
                    <a:solidFill>
                      <a:srgbClr val="c87d0e"/>
                    </a:solidFill>
                  </a:tcPr>
                </a:tc>
              </a:tr>
            </a:tbl>
          </a:graphicData>
        </a:graphic>
      </p:graphicFrame>
      <p:sp>
        <p:nvSpPr>
          <p:cNvPr id="304" name="CustomShape 6"/>
          <p:cNvSpPr/>
          <p:nvPr/>
        </p:nvSpPr>
        <p:spPr>
          <a:xfrm>
            <a:off x="4661280" y="2245320"/>
            <a:ext cx="3042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aphicFrame>
        <p:nvGraphicFramePr>
          <p:cNvPr id="305" name="Table 7"/>
          <p:cNvGraphicFramePr/>
          <p:nvPr/>
        </p:nvGraphicFramePr>
        <p:xfrm>
          <a:off x="5106960" y="2035080"/>
          <a:ext cx="1674360" cy="375840"/>
        </p:xfrm>
        <a:graphic>
          <a:graphicData uri="http://schemas.openxmlformats.org/drawingml/2006/table">
            <a:tbl>
              <a:tblPr/>
              <a:tblGrid>
                <a:gridCol w="419400"/>
                <a:gridCol w="417960"/>
                <a:gridCol w="417960"/>
                <a:gridCol w="419400"/>
              </a:tblGrid>
              <a:tr h="376200"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95000"/>
                        </a:lnSpc>
                        <a:spcBef>
                          <a:spcPts val="961"/>
                        </a:spcBef>
                      </a:pPr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Consolas"/>
                        </a:rPr>
                        <a:t>0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28080">
                      <a:solidFill>
                        <a:srgbClr val="ffffff"/>
                      </a:solidFill>
                    </a:lnL>
                    <a:lnR w="12240">
                      <a:solidFill>
                        <a:srgbClr val="eceae3"/>
                      </a:solidFill>
                    </a:lnR>
                    <a:lnT w="28080">
                      <a:solidFill>
                        <a:srgbClr val="ffffff"/>
                      </a:solidFill>
                    </a:lnT>
                    <a:lnB w="28080">
                      <a:solidFill>
                        <a:srgbClr val="ffffff"/>
                      </a:solidFill>
                    </a:lnB>
                    <a:solidFill>
                      <a:srgbClr val="eceae3">
                        <a:alpha val="30000"/>
                      </a:srgbClr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95000"/>
                        </a:lnSpc>
                        <a:spcBef>
                          <a:spcPts val="961"/>
                        </a:spcBef>
                      </a:pPr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Consolas"/>
                        </a:rPr>
                        <a:t>0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eceae3"/>
                      </a:solidFill>
                    </a:lnL>
                    <a:lnR w="12240">
                      <a:solidFill>
                        <a:srgbClr val="eceae3"/>
                      </a:solidFill>
                    </a:lnR>
                    <a:lnT w="28080">
                      <a:solidFill>
                        <a:srgbClr val="ffffff"/>
                      </a:solidFill>
                    </a:lnT>
                    <a:lnB w="28080">
                      <a:solidFill>
                        <a:srgbClr val="ffffff"/>
                      </a:solidFill>
                    </a:lnB>
                    <a:solidFill>
                      <a:srgbClr val="eceae3">
                        <a:alpha val="30000"/>
                      </a:srgbClr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95000"/>
                        </a:lnSpc>
                        <a:spcBef>
                          <a:spcPts val="961"/>
                        </a:spcBef>
                      </a:pPr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Consolas"/>
                        </a:rPr>
                        <a:t>0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eceae3"/>
                      </a:solidFill>
                    </a:lnL>
                    <a:lnR w="12240">
                      <a:solidFill>
                        <a:srgbClr val="eceae3"/>
                      </a:solidFill>
                    </a:lnR>
                    <a:lnT w="28080">
                      <a:solidFill>
                        <a:srgbClr val="ffffff"/>
                      </a:solidFill>
                    </a:lnT>
                    <a:lnB w="28080">
                      <a:solidFill>
                        <a:srgbClr val="ffffff"/>
                      </a:solidFill>
                    </a:lnB>
                    <a:solidFill>
                      <a:srgbClr val="eceae3">
                        <a:alpha val="30000"/>
                      </a:srgbClr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95000"/>
                        </a:lnSpc>
                        <a:spcBef>
                          <a:spcPts val="961"/>
                        </a:spcBef>
                      </a:pPr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Consolas"/>
                        </a:rPr>
                        <a:t>2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eceae3"/>
                      </a:solidFill>
                    </a:lnL>
                    <a:lnR w="28080">
                      <a:solidFill>
                        <a:srgbClr val="ffffff"/>
                      </a:solidFill>
                    </a:lnR>
                    <a:lnT w="28080">
                      <a:solidFill>
                        <a:srgbClr val="ffffff"/>
                      </a:solidFill>
                    </a:lnT>
                    <a:lnB w="28080">
                      <a:solidFill>
                        <a:srgbClr val="ffffff"/>
                      </a:solidFill>
                    </a:lnB>
                    <a:solidFill>
                      <a:srgbClr val="c87d0e"/>
                    </a:solidFill>
                  </a:tcPr>
                </a:tc>
              </a:tr>
            </a:tbl>
          </a:graphicData>
        </a:graphic>
      </p:graphicFrame>
      <p:sp>
        <p:nvSpPr>
          <p:cNvPr id="306" name="CustomShape 8"/>
          <p:cNvSpPr/>
          <p:nvPr/>
        </p:nvSpPr>
        <p:spPr>
          <a:xfrm>
            <a:off x="6948720" y="2245320"/>
            <a:ext cx="3042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aphicFrame>
        <p:nvGraphicFramePr>
          <p:cNvPr id="307" name="Table 9"/>
          <p:cNvGraphicFramePr/>
          <p:nvPr/>
        </p:nvGraphicFramePr>
        <p:xfrm>
          <a:off x="7394400" y="2035080"/>
          <a:ext cx="1674360" cy="375840"/>
        </p:xfrm>
        <a:graphic>
          <a:graphicData uri="http://schemas.openxmlformats.org/drawingml/2006/table">
            <a:tbl>
              <a:tblPr/>
              <a:tblGrid>
                <a:gridCol w="419400"/>
                <a:gridCol w="417960"/>
                <a:gridCol w="417960"/>
                <a:gridCol w="419400"/>
              </a:tblGrid>
              <a:tr h="376200"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95000"/>
                        </a:lnSpc>
                        <a:spcBef>
                          <a:spcPts val="961"/>
                        </a:spcBef>
                      </a:pPr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Consolas"/>
                        </a:rPr>
                        <a:t>0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28080">
                      <a:solidFill>
                        <a:srgbClr val="ffffff"/>
                      </a:solidFill>
                    </a:lnL>
                    <a:lnR w="12240">
                      <a:solidFill>
                        <a:srgbClr val="eceae3"/>
                      </a:solidFill>
                    </a:lnR>
                    <a:lnT w="28080">
                      <a:solidFill>
                        <a:srgbClr val="ffffff"/>
                      </a:solidFill>
                    </a:lnT>
                    <a:lnB w="28080">
                      <a:solidFill>
                        <a:srgbClr val="ffffff"/>
                      </a:solidFill>
                    </a:lnB>
                    <a:solidFill>
                      <a:srgbClr val="eceae3">
                        <a:alpha val="30000"/>
                      </a:srgbClr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95000"/>
                        </a:lnSpc>
                        <a:spcBef>
                          <a:spcPts val="961"/>
                        </a:spcBef>
                      </a:pPr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Consolas"/>
                        </a:rPr>
                        <a:t>0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eceae3"/>
                      </a:solidFill>
                    </a:lnL>
                    <a:lnR w="12240">
                      <a:solidFill>
                        <a:srgbClr val="eceae3"/>
                      </a:solidFill>
                    </a:lnR>
                    <a:lnT w="28080">
                      <a:solidFill>
                        <a:srgbClr val="ffffff"/>
                      </a:solidFill>
                    </a:lnT>
                    <a:lnB w="28080">
                      <a:solidFill>
                        <a:srgbClr val="ffffff"/>
                      </a:solidFill>
                    </a:lnB>
                    <a:solidFill>
                      <a:srgbClr val="eceae3">
                        <a:alpha val="30000"/>
                      </a:srgbClr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95000"/>
                        </a:lnSpc>
                        <a:spcBef>
                          <a:spcPts val="961"/>
                        </a:spcBef>
                      </a:pPr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Consolas"/>
                        </a:rPr>
                        <a:t>0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eceae3"/>
                      </a:solidFill>
                    </a:lnL>
                    <a:lnR w="12240">
                      <a:solidFill>
                        <a:srgbClr val="eceae3"/>
                      </a:solidFill>
                    </a:lnR>
                    <a:lnT w="28080">
                      <a:solidFill>
                        <a:srgbClr val="ffffff"/>
                      </a:solidFill>
                    </a:lnT>
                    <a:lnB w="28080">
                      <a:solidFill>
                        <a:srgbClr val="ffffff"/>
                      </a:solidFill>
                    </a:lnB>
                    <a:solidFill>
                      <a:srgbClr val="eceae3">
                        <a:alpha val="30000"/>
                      </a:srgbClr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95000"/>
                        </a:lnSpc>
                        <a:spcBef>
                          <a:spcPts val="961"/>
                        </a:spcBef>
                      </a:pPr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Consolas"/>
                        </a:rPr>
                        <a:t>3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eceae3"/>
                      </a:solidFill>
                    </a:lnL>
                    <a:lnR w="28080">
                      <a:solidFill>
                        <a:srgbClr val="ffffff"/>
                      </a:solidFill>
                    </a:lnR>
                    <a:lnT w="28080">
                      <a:solidFill>
                        <a:srgbClr val="ffffff"/>
                      </a:solidFill>
                    </a:lnT>
                    <a:lnB w="28080">
                      <a:solidFill>
                        <a:srgbClr val="ffffff"/>
                      </a:solidFill>
                    </a:lnB>
                    <a:solidFill>
                      <a:srgbClr val="c87d0e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08" name="Table 10"/>
          <p:cNvGraphicFramePr/>
          <p:nvPr/>
        </p:nvGraphicFramePr>
        <p:xfrm>
          <a:off x="531720" y="2811600"/>
          <a:ext cx="1674360" cy="375840"/>
        </p:xfrm>
        <a:graphic>
          <a:graphicData uri="http://schemas.openxmlformats.org/drawingml/2006/table">
            <a:tbl>
              <a:tblPr/>
              <a:tblGrid>
                <a:gridCol w="419400"/>
                <a:gridCol w="417960"/>
                <a:gridCol w="417960"/>
                <a:gridCol w="419400"/>
              </a:tblGrid>
              <a:tr h="376200"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95000"/>
                        </a:lnSpc>
                        <a:spcBef>
                          <a:spcPts val="961"/>
                        </a:spcBef>
                      </a:pPr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Consolas"/>
                        </a:rPr>
                        <a:t>0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28080">
                      <a:solidFill>
                        <a:srgbClr val="ffffff"/>
                      </a:solidFill>
                    </a:lnL>
                    <a:lnR w="12240">
                      <a:solidFill>
                        <a:srgbClr val="eceae3"/>
                      </a:solidFill>
                    </a:lnR>
                    <a:lnT w="28080">
                      <a:solidFill>
                        <a:srgbClr val="ffffff"/>
                      </a:solidFill>
                    </a:lnT>
                    <a:lnB w="28080">
                      <a:solidFill>
                        <a:srgbClr val="ffffff"/>
                      </a:solidFill>
                    </a:lnB>
                    <a:solidFill>
                      <a:srgbClr val="eceae3">
                        <a:alpha val="30000"/>
                      </a:srgbClr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95000"/>
                        </a:lnSpc>
                        <a:spcBef>
                          <a:spcPts val="961"/>
                        </a:spcBef>
                      </a:pPr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Consolas"/>
                        </a:rPr>
                        <a:t>0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eceae3"/>
                      </a:solidFill>
                    </a:lnL>
                    <a:lnR w="12240">
                      <a:solidFill>
                        <a:srgbClr val="eceae3"/>
                      </a:solidFill>
                    </a:lnR>
                    <a:lnT w="28080">
                      <a:solidFill>
                        <a:srgbClr val="ffffff"/>
                      </a:solidFill>
                    </a:lnT>
                    <a:lnB w="28080">
                      <a:solidFill>
                        <a:srgbClr val="ffffff"/>
                      </a:solidFill>
                    </a:lnB>
                    <a:solidFill>
                      <a:srgbClr val="eceae3">
                        <a:alpha val="30000"/>
                      </a:srgbClr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95000"/>
                        </a:lnSpc>
                        <a:spcBef>
                          <a:spcPts val="961"/>
                        </a:spcBef>
                      </a:pPr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Consolas"/>
                        </a:rPr>
                        <a:t>1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eceae3"/>
                      </a:solidFill>
                    </a:lnL>
                    <a:lnR w="12240">
                      <a:solidFill>
                        <a:srgbClr val="eceae3"/>
                      </a:solidFill>
                    </a:lnR>
                    <a:lnT w="28080">
                      <a:solidFill>
                        <a:srgbClr val="ffffff"/>
                      </a:solidFill>
                    </a:lnT>
                    <a:lnB w="28080">
                      <a:solidFill>
                        <a:srgbClr val="ffffff"/>
                      </a:solidFill>
                    </a:lnB>
                    <a:solidFill>
                      <a:srgbClr val="c87d0e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95000"/>
                        </a:lnSpc>
                        <a:spcBef>
                          <a:spcPts val="961"/>
                        </a:spcBef>
                      </a:pPr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Consolas"/>
                        </a:rPr>
                        <a:t>0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eceae3"/>
                      </a:solidFill>
                    </a:lnL>
                    <a:lnR w="28080">
                      <a:solidFill>
                        <a:srgbClr val="ffffff"/>
                      </a:solidFill>
                    </a:lnR>
                    <a:lnT w="28080">
                      <a:solidFill>
                        <a:srgbClr val="ffffff"/>
                      </a:solidFill>
                    </a:lnT>
                    <a:lnB w="28080">
                      <a:solidFill>
                        <a:srgbClr val="ffffff"/>
                      </a:solidFill>
                    </a:lnB>
                    <a:solidFill>
                      <a:srgbClr val="c87d0e"/>
                    </a:solidFill>
                  </a:tcPr>
                </a:tc>
              </a:tr>
            </a:tbl>
          </a:graphicData>
        </a:graphic>
      </p:graphicFrame>
      <p:sp>
        <p:nvSpPr>
          <p:cNvPr id="309" name="CustomShape 11"/>
          <p:cNvSpPr/>
          <p:nvPr/>
        </p:nvSpPr>
        <p:spPr>
          <a:xfrm>
            <a:off x="2373480" y="3021840"/>
            <a:ext cx="3042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aphicFrame>
        <p:nvGraphicFramePr>
          <p:cNvPr id="310" name="Table 12"/>
          <p:cNvGraphicFramePr/>
          <p:nvPr/>
        </p:nvGraphicFramePr>
        <p:xfrm>
          <a:off x="2819520" y="2811600"/>
          <a:ext cx="1674360" cy="375840"/>
        </p:xfrm>
        <a:graphic>
          <a:graphicData uri="http://schemas.openxmlformats.org/drawingml/2006/table">
            <a:tbl>
              <a:tblPr/>
              <a:tblGrid>
                <a:gridCol w="419400"/>
                <a:gridCol w="417960"/>
                <a:gridCol w="417960"/>
                <a:gridCol w="419400"/>
              </a:tblGrid>
              <a:tr h="376200"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95000"/>
                        </a:lnSpc>
                        <a:spcBef>
                          <a:spcPts val="961"/>
                        </a:spcBef>
                      </a:pPr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Consolas"/>
                        </a:rPr>
                        <a:t>0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28080">
                      <a:solidFill>
                        <a:srgbClr val="ffffff"/>
                      </a:solidFill>
                    </a:lnL>
                    <a:lnR w="12240">
                      <a:solidFill>
                        <a:srgbClr val="eceae3"/>
                      </a:solidFill>
                    </a:lnR>
                    <a:lnT w="28080">
                      <a:solidFill>
                        <a:srgbClr val="ffffff"/>
                      </a:solidFill>
                    </a:lnT>
                    <a:lnB w="28080">
                      <a:solidFill>
                        <a:srgbClr val="ffffff"/>
                      </a:solidFill>
                    </a:lnB>
                    <a:solidFill>
                      <a:srgbClr val="eceae3">
                        <a:alpha val="30000"/>
                      </a:srgbClr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95000"/>
                        </a:lnSpc>
                        <a:spcBef>
                          <a:spcPts val="961"/>
                        </a:spcBef>
                      </a:pPr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Consolas"/>
                        </a:rPr>
                        <a:t>0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eceae3"/>
                      </a:solidFill>
                    </a:lnL>
                    <a:lnR w="12240">
                      <a:solidFill>
                        <a:srgbClr val="eceae3"/>
                      </a:solidFill>
                    </a:lnR>
                    <a:lnT w="28080">
                      <a:solidFill>
                        <a:srgbClr val="ffffff"/>
                      </a:solidFill>
                    </a:lnT>
                    <a:lnB w="28080">
                      <a:solidFill>
                        <a:srgbClr val="ffffff"/>
                      </a:solidFill>
                    </a:lnB>
                    <a:solidFill>
                      <a:srgbClr val="eceae3">
                        <a:alpha val="30000"/>
                      </a:srgbClr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95000"/>
                        </a:lnSpc>
                        <a:spcBef>
                          <a:spcPts val="961"/>
                        </a:spcBef>
                      </a:pPr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Consolas"/>
                        </a:rPr>
                        <a:t>1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eceae3"/>
                      </a:solidFill>
                    </a:lnL>
                    <a:lnR w="12240">
                      <a:solidFill>
                        <a:srgbClr val="eceae3"/>
                      </a:solidFill>
                    </a:lnR>
                    <a:lnT w="28080">
                      <a:solidFill>
                        <a:srgbClr val="ffffff"/>
                      </a:solidFill>
                    </a:lnT>
                    <a:lnB w="28080">
                      <a:solidFill>
                        <a:srgbClr val="ffffff"/>
                      </a:solidFill>
                    </a:lnB>
                    <a:solidFill>
                      <a:srgbClr val="eceae3">
                        <a:alpha val="30000"/>
                      </a:srgbClr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95000"/>
                        </a:lnSpc>
                        <a:spcBef>
                          <a:spcPts val="961"/>
                        </a:spcBef>
                      </a:pPr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Consolas"/>
                        </a:rPr>
                        <a:t>1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eceae3"/>
                      </a:solidFill>
                    </a:lnL>
                    <a:lnR w="28080">
                      <a:solidFill>
                        <a:srgbClr val="ffffff"/>
                      </a:solidFill>
                    </a:lnR>
                    <a:lnT w="28080">
                      <a:solidFill>
                        <a:srgbClr val="ffffff"/>
                      </a:solidFill>
                    </a:lnT>
                    <a:lnB w="28080">
                      <a:solidFill>
                        <a:srgbClr val="ffffff"/>
                      </a:solidFill>
                    </a:lnB>
                    <a:solidFill>
                      <a:srgbClr val="c87d0e"/>
                    </a:solidFill>
                  </a:tcPr>
                </a:tc>
              </a:tr>
            </a:tbl>
          </a:graphicData>
        </a:graphic>
      </p:graphicFrame>
      <p:sp>
        <p:nvSpPr>
          <p:cNvPr id="311" name="CustomShape 13"/>
          <p:cNvSpPr/>
          <p:nvPr/>
        </p:nvSpPr>
        <p:spPr>
          <a:xfrm>
            <a:off x="4661280" y="3021840"/>
            <a:ext cx="3042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aphicFrame>
        <p:nvGraphicFramePr>
          <p:cNvPr id="312" name="Table 14"/>
          <p:cNvGraphicFramePr/>
          <p:nvPr/>
        </p:nvGraphicFramePr>
        <p:xfrm>
          <a:off x="5106960" y="2811600"/>
          <a:ext cx="1674360" cy="375840"/>
        </p:xfrm>
        <a:graphic>
          <a:graphicData uri="http://schemas.openxmlformats.org/drawingml/2006/table">
            <a:tbl>
              <a:tblPr/>
              <a:tblGrid>
                <a:gridCol w="419400"/>
                <a:gridCol w="417960"/>
                <a:gridCol w="417960"/>
                <a:gridCol w="419400"/>
              </a:tblGrid>
              <a:tr h="376200"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95000"/>
                        </a:lnSpc>
                        <a:spcBef>
                          <a:spcPts val="961"/>
                        </a:spcBef>
                      </a:pPr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Consolas"/>
                        </a:rPr>
                        <a:t>0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28080">
                      <a:solidFill>
                        <a:srgbClr val="ffffff"/>
                      </a:solidFill>
                    </a:lnL>
                    <a:lnR w="12240">
                      <a:solidFill>
                        <a:srgbClr val="eceae3"/>
                      </a:solidFill>
                    </a:lnR>
                    <a:lnT w="28080">
                      <a:solidFill>
                        <a:srgbClr val="ffffff"/>
                      </a:solidFill>
                    </a:lnT>
                    <a:lnB w="28080">
                      <a:solidFill>
                        <a:srgbClr val="ffffff"/>
                      </a:solidFill>
                    </a:lnB>
                    <a:solidFill>
                      <a:srgbClr val="eceae3">
                        <a:alpha val="30000"/>
                      </a:srgbClr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95000"/>
                        </a:lnSpc>
                        <a:spcBef>
                          <a:spcPts val="961"/>
                        </a:spcBef>
                      </a:pPr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Consolas"/>
                        </a:rPr>
                        <a:t>0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eceae3"/>
                      </a:solidFill>
                    </a:lnL>
                    <a:lnR w="12240">
                      <a:solidFill>
                        <a:srgbClr val="eceae3"/>
                      </a:solidFill>
                    </a:lnR>
                    <a:lnT w="28080">
                      <a:solidFill>
                        <a:srgbClr val="ffffff"/>
                      </a:solidFill>
                    </a:lnT>
                    <a:lnB w="28080">
                      <a:solidFill>
                        <a:srgbClr val="ffffff"/>
                      </a:solidFill>
                    </a:lnB>
                    <a:solidFill>
                      <a:srgbClr val="eceae3">
                        <a:alpha val="30000"/>
                      </a:srgbClr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95000"/>
                        </a:lnSpc>
                        <a:spcBef>
                          <a:spcPts val="961"/>
                        </a:spcBef>
                      </a:pPr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Consolas"/>
                        </a:rPr>
                        <a:t>1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eceae3"/>
                      </a:solidFill>
                    </a:lnL>
                    <a:lnR w="12240">
                      <a:solidFill>
                        <a:srgbClr val="eceae3"/>
                      </a:solidFill>
                    </a:lnR>
                    <a:lnT w="28080">
                      <a:solidFill>
                        <a:srgbClr val="ffffff"/>
                      </a:solidFill>
                    </a:lnT>
                    <a:lnB w="28080">
                      <a:solidFill>
                        <a:srgbClr val="ffffff"/>
                      </a:solidFill>
                    </a:lnB>
                    <a:solidFill>
                      <a:srgbClr val="eceae3">
                        <a:alpha val="30000"/>
                      </a:srgbClr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95000"/>
                        </a:lnSpc>
                        <a:spcBef>
                          <a:spcPts val="961"/>
                        </a:spcBef>
                      </a:pPr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Consolas"/>
                        </a:rPr>
                        <a:t>2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eceae3"/>
                      </a:solidFill>
                    </a:lnL>
                    <a:lnR w="28080">
                      <a:solidFill>
                        <a:srgbClr val="ffffff"/>
                      </a:solidFill>
                    </a:lnR>
                    <a:lnT w="28080">
                      <a:solidFill>
                        <a:srgbClr val="ffffff"/>
                      </a:solidFill>
                    </a:lnT>
                    <a:lnB w="28080">
                      <a:solidFill>
                        <a:srgbClr val="ffffff"/>
                      </a:solidFill>
                    </a:lnB>
                    <a:solidFill>
                      <a:srgbClr val="c87d0e"/>
                    </a:solidFill>
                  </a:tcPr>
                </a:tc>
              </a:tr>
            </a:tbl>
          </a:graphicData>
        </a:graphic>
      </p:graphicFrame>
      <p:sp>
        <p:nvSpPr>
          <p:cNvPr id="313" name="CustomShape 15"/>
          <p:cNvSpPr/>
          <p:nvPr/>
        </p:nvSpPr>
        <p:spPr>
          <a:xfrm>
            <a:off x="9236880" y="2245320"/>
            <a:ext cx="3042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aphicFrame>
        <p:nvGraphicFramePr>
          <p:cNvPr id="314" name="Table 16"/>
          <p:cNvGraphicFramePr/>
          <p:nvPr/>
        </p:nvGraphicFramePr>
        <p:xfrm>
          <a:off x="9682200" y="2035080"/>
          <a:ext cx="1674360" cy="375840"/>
        </p:xfrm>
        <a:graphic>
          <a:graphicData uri="http://schemas.openxmlformats.org/drawingml/2006/table">
            <a:tbl>
              <a:tblPr/>
              <a:tblGrid>
                <a:gridCol w="419400"/>
                <a:gridCol w="417960"/>
                <a:gridCol w="417960"/>
                <a:gridCol w="419400"/>
              </a:tblGrid>
              <a:tr h="376200"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95000"/>
                        </a:lnSpc>
                        <a:spcBef>
                          <a:spcPts val="961"/>
                        </a:spcBef>
                      </a:pPr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Consolas"/>
                        </a:rPr>
                        <a:t>0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28080">
                      <a:solidFill>
                        <a:srgbClr val="ffffff"/>
                      </a:solidFill>
                    </a:lnL>
                    <a:lnR w="12240">
                      <a:solidFill>
                        <a:srgbClr val="eceae3"/>
                      </a:solidFill>
                    </a:lnR>
                    <a:lnT w="28080">
                      <a:solidFill>
                        <a:srgbClr val="ffffff"/>
                      </a:solidFill>
                    </a:lnT>
                    <a:lnB w="28080">
                      <a:solidFill>
                        <a:srgbClr val="ffffff"/>
                      </a:solidFill>
                    </a:lnB>
                    <a:solidFill>
                      <a:srgbClr val="eceae3">
                        <a:alpha val="30000"/>
                      </a:srgbClr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95000"/>
                        </a:lnSpc>
                        <a:spcBef>
                          <a:spcPts val="961"/>
                        </a:spcBef>
                      </a:pPr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Consolas"/>
                        </a:rPr>
                        <a:t>0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eceae3"/>
                      </a:solidFill>
                    </a:lnL>
                    <a:lnR w="12240">
                      <a:solidFill>
                        <a:srgbClr val="eceae3"/>
                      </a:solidFill>
                    </a:lnR>
                    <a:lnT w="28080">
                      <a:solidFill>
                        <a:srgbClr val="ffffff"/>
                      </a:solidFill>
                    </a:lnT>
                    <a:lnB w="28080">
                      <a:solidFill>
                        <a:srgbClr val="ffffff"/>
                      </a:solidFill>
                    </a:lnB>
                    <a:solidFill>
                      <a:srgbClr val="eceae3">
                        <a:alpha val="30000"/>
                      </a:srgbClr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95000"/>
                        </a:lnSpc>
                        <a:spcBef>
                          <a:spcPts val="961"/>
                        </a:spcBef>
                      </a:pPr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Consolas"/>
                        </a:rPr>
                        <a:t>0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eceae3"/>
                      </a:solidFill>
                    </a:lnL>
                    <a:lnR w="12240">
                      <a:solidFill>
                        <a:srgbClr val="eceae3"/>
                      </a:solidFill>
                    </a:lnR>
                    <a:lnT w="28080">
                      <a:solidFill>
                        <a:srgbClr val="ffffff"/>
                      </a:solidFill>
                    </a:lnT>
                    <a:lnB w="28080">
                      <a:solidFill>
                        <a:srgbClr val="ffffff"/>
                      </a:solidFill>
                    </a:lnB>
                    <a:solidFill>
                      <a:srgbClr val="eceae3">
                        <a:alpha val="30000"/>
                      </a:srgbClr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95000"/>
                        </a:lnSpc>
                        <a:spcBef>
                          <a:spcPts val="961"/>
                        </a:spcBef>
                      </a:pPr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Consolas"/>
                        </a:rPr>
                        <a:t>4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eceae3"/>
                      </a:solidFill>
                    </a:lnL>
                    <a:lnR w="28080">
                      <a:solidFill>
                        <a:srgbClr val="ffffff"/>
                      </a:solidFill>
                    </a:lnR>
                    <a:lnT w="28080">
                      <a:solidFill>
                        <a:srgbClr val="ffffff"/>
                      </a:solidFill>
                    </a:lnT>
                    <a:lnB w="28080">
                      <a:solidFill>
                        <a:srgbClr val="ffffff"/>
                      </a:solidFill>
                    </a:lnB>
                    <a:solidFill>
                      <a:srgbClr val="c87d0e"/>
                    </a:solidFill>
                  </a:tcPr>
                </a:tc>
              </a:tr>
            </a:tbl>
          </a:graphicData>
        </a:graphic>
      </p:graphicFrame>
      <p:sp>
        <p:nvSpPr>
          <p:cNvPr id="315" name="CustomShape 17"/>
          <p:cNvSpPr/>
          <p:nvPr/>
        </p:nvSpPr>
        <p:spPr>
          <a:xfrm>
            <a:off x="11504520" y="2245320"/>
            <a:ext cx="3042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6" name="CustomShape 18"/>
          <p:cNvSpPr/>
          <p:nvPr/>
        </p:nvSpPr>
        <p:spPr>
          <a:xfrm>
            <a:off x="6948720" y="3021840"/>
            <a:ext cx="3042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aphicFrame>
        <p:nvGraphicFramePr>
          <p:cNvPr id="317" name="Table 19"/>
          <p:cNvGraphicFramePr/>
          <p:nvPr/>
        </p:nvGraphicFramePr>
        <p:xfrm>
          <a:off x="7394400" y="2811600"/>
          <a:ext cx="1674360" cy="375840"/>
        </p:xfrm>
        <a:graphic>
          <a:graphicData uri="http://schemas.openxmlformats.org/drawingml/2006/table">
            <a:tbl>
              <a:tblPr/>
              <a:tblGrid>
                <a:gridCol w="419400"/>
                <a:gridCol w="417960"/>
                <a:gridCol w="417960"/>
                <a:gridCol w="419400"/>
              </a:tblGrid>
              <a:tr h="376200"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95000"/>
                        </a:lnSpc>
                        <a:spcBef>
                          <a:spcPts val="961"/>
                        </a:spcBef>
                      </a:pPr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Consolas"/>
                        </a:rPr>
                        <a:t>0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28080">
                      <a:solidFill>
                        <a:srgbClr val="ffffff"/>
                      </a:solidFill>
                    </a:lnL>
                    <a:lnR w="12240">
                      <a:solidFill>
                        <a:srgbClr val="eceae3"/>
                      </a:solidFill>
                    </a:lnR>
                    <a:lnT w="28080">
                      <a:solidFill>
                        <a:srgbClr val="ffffff"/>
                      </a:solidFill>
                    </a:lnT>
                    <a:lnB w="28080">
                      <a:solidFill>
                        <a:srgbClr val="ffffff"/>
                      </a:solidFill>
                    </a:lnB>
                    <a:solidFill>
                      <a:srgbClr val="eceae3">
                        <a:alpha val="30000"/>
                      </a:srgbClr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95000"/>
                        </a:lnSpc>
                        <a:spcBef>
                          <a:spcPts val="961"/>
                        </a:spcBef>
                      </a:pPr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Consolas"/>
                        </a:rPr>
                        <a:t>0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eceae3"/>
                      </a:solidFill>
                    </a:lnL>
                    <a:lnR w="12240">
                      <a:solidFill>
                        <a:srgbClr val="eceae3"/>
                      </a:solidFill>
                    </a:lnR>
                    <a:lnT w="28080">
                      <a:solidFill>
                        <a:srgbClr val="ffffff"/>
                      </a:solidFill>
                    </a:lnT>
                    <a:lnB w="28080">
                      <a:solidFill>
                        <a:srgbClr val="ffffff"/>
                      </a:solidFill>
                    </a:lnB>
                    <a:solidFill>
                      <a:srgbClr val="eceae3">
                        <a:alpha val="30000"/>
                      </a:srgbClr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95000"/>
                        </a:lnSpc>
                        <a:spcBef>
                          <a:spcPts val="961"/>
                        </a:spcBef>
                      </a:pPr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Consolas"/>
                        </a:rPr>
                        <a:t>1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eceae3"/>
                      </a:solidFill>
                    </a:lnL>
                    <a:lnR w="12240">
                      <a:solidFill>
                        <a:srgbClr val="eceae3"/>
                      </a:solidFill>
                    </a:lnR>
                    <a:lnT w="28080">
                      <a:solidFill>
                        <a:srgbClr val="ffffff"/>
                      </a:solidFill>
                    </a:lnT>
                    <a:lnB w="28080">
                      <a:solidFill>
                        <a:srgbClr val="ffffff"/>
                      </a:solidFill>
                    </a:lnB>
                    <a:solidFill>
                      <a:srgbClr val="eceae3">
                        <a:alpha val="30000"/>
                      </a:srgbClr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95000"/>
                        </a:lnSpc>
                        <a:spcBef>
                          <a:spcPts val="961"/>
                        </a:spcBef>
                      </a:pPr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Consolas"/>
                        </a:rPr>
                        <a:t>3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eceae3"/>
                      </a:solidFill>
                    </a:lnL>
                    <a:lnR w="28080">
                      <a:solidFill>
                        <a:srgbClr val="ffffff"/>
                      </a:solidFill>
                    </a:lnR>
                    <a:lnT w="28080">
                      <a:solidFill>
                        <a:srgbClr val="ffffff"/>
                      </a:solidFill>
                    </a:lnT>
                    <a:lnB w="28080">
                      <a:solidFill>
                        <a:srgbClr val="ffffff"/>
                      </a:solidFill>
                    </a:lnB>
                    <a:solidFill>
                      <a:srgbClr val="c87d0e"/>
                    </a:solidFill>
                  </a:tcPr>
                </a:tc>
              </a:tr>
            </a:tbl>
          </a:graphicData>
        </a:graphic>
      </p:graphicFrame>
      <p:sp>
        <p:nvSpPr>
          <p:cNvPr id="318" name="CustomShape 20"/>
          <p:cNvSpPr/>
          <p:nvPr/>
        </p:nvSpPr>
        <p:spPr>
          <a:xfrm>
            <a:off x="9236880" y="3021840"/>
            <a:ext cx="3042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aphicFrame>
        <p:nvGraphicFramePr>
          <p:cNvPr id="319" name="Table 21"/>
          <p:cNvGraphicFramePr/>
          <p:nvPr/>
        </p:nvGraphicFramePr>
        <p:xfrm>
          <a:off x="9682200" y="2811600"/>
          <a:ext cx="1674360" cy="375840"/>
        </p:xfrm>
        <a:graphic>
          <a:graphicData uri="http://schemas.openxmlformats.org/drawingml/2006/table">
            <a:tbl>
              <a:tblPr/>
              <a:tblGrid>
                <a:gridCol w="419400"/>
                <a:gridCol w="417960"/>
                <a:gridCol w="417960"/>
                <a:gridCol w="419400"/>
              </a:tblGrid>
              <a:tr h="376200"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95000"/>
                        </a:lnSpc>
                        <a:spcBef>
                          <a:spcPts val="961"/>
                        </a:spcBef>
                      </a:pPr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Consolas"/>
                        </a:rPr>
                        <a:t>0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28080">
                      <a:solidFill>
                        <a:srgbClr val="ffffff"/>
                      </a:solidFill>
                    </a:lnL>
                    <a:lnR w="12240">
                      <a:solidFill>
                        <a:srgbClr val="eceae3"/>
                      </a:solidFill>
                    </a:lnR>
                    <a:lnT w="28080">
                      <a:solidFill>
                        <a:srgbClr val="ffffff"/>
                      </a:solidFill>
                    </a:lnT>
                    <a:lnB w="28080">
                      <a:solidFill>
                        <a:srgbClr val="ffffff"/>
                      </a:solidFill>
                    </a:lnB>
                    <a:solidFill>
                      <a:srgbClr val="eceae3">
                        <a:alpha val="30000"/>
                      </a:srgbClr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95000"/>
                        </a:lnSpc>
                        <a:spcBef>
                          <a:spcPts val="961"/>
                        </a:spcBef>
                      </a:pPr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Consolas"/>
                        </a:rPr>
                        <a:t>0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eceae3"/>
                      </a:solidFill>
                    </a:lnL>
                    <a:lnR w="12240">
                      <a:solidFill>
                        <a:srgbClr val="eceae3"/>
                      </a:solidFill>
                    </a:lnR>
                    <a:lnT w="28080">
                      <a:solidFill>
                        <a:srgbClr val="ffffff"/>
                      </a:solidFill>
                    </a:lnT>
                    <a:lnB w="28080">
                      <a:solidFill>
                        <a:srgbClr val="ffffff"/>
                      </a:solidFill>
                    </a:lnB>
                    <a:solidFill>
                      <a:srgbClr val="eceae3">
                        <a:alpha val="30000"/>
                      </a:srgbClr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95000"/>
                        </a:lnSpc>
                        <a:spcBef>
                          <a:spcPts val="961"/>
                        </a:spcBef>
                      </a:pPr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Consolas"/>
                        </a:rPr>
                        <a:t>1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eceae3"/>
                      </a:solidFill>
                    </a:lnL>
                    <a:lnR w="12240">
                      <a:solidFill>
                        <a:srgbClr val="eceae3"/>
                      </a:solidFill>
                    </a:lnR>
                    <a:lnT w="28080">
                      <a:solidFill>
                        <a:srgbClr val="ffffff"/>
                      </a:solidFill>
                    </a:lnT>
                    <a:lnB w="28080">
                      <a:solidFill>
                        <a:srgbClr val="ffffff"/>
                      </a:solidFill>
                    </a:lnB>
                    <a:solidFill>
                      <a:srgbClr val="eceae3">
                        <a:alpha val="30000"/>
                      </a:srgbClr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95000"/>
                        </a:lnSpc>
                        <a:spcBef>
                          <a:spcPts val="961"/>
                        </a:spcBef>
                      </a:pPr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Consolas"/>
                        </a:rPr>
                        <a:t>4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eceae3"/>
                      </a:solidFill>
                    </a:lnL>
                    <a:lnR w="28080">
                      <a:solidFill>
                        <a:srgbClr val="ffffff"/>
                      </a:solidFill>
                    </a:lnR>
                    <a:lnT w="28080">
                      <a:solidFill>
                        <a:srgbClr val="ffffff"/>
                      </a:solidFill>
                    </a:lnT>
                    <a:lnB w="28080">
                      <a:solidFill>
                        <a:srgbClr val="ffffff"/>
                      </a:solidFill>
                    </a:lnB>
                    <a:solidFill>
                      <a:srgbClr val="c87d0e"/>
                    </a:solidFill>
                  </a:tcPr>
                </a:tc>
              </a:tr>
            </a:tbl>
          </a:graphicData>
        </a:graphic>
      </p:graphicFrame>
      <p:sp>
        <p:nvSpPr>
          <p:cNvPr id="320" name="CustomShape 22"/>
          <p:cNvSpPr/>
          <p:nvPr/>
        </p:nvSpPr>
        <p:spPr>
          <a:xfrm>
            <a:off x="11504520" y="3021840"/>
            <a:ext cx="3042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aphicFrame>
        <p:nvGraphicFramePr>
          <p:cNvPr id="321" name="Table 23"/>
          <p:cNvGraphicFramePr/>
          <p:nvPr/>
        </p:nvGraphicFramePr>
        <p:xfrm>
          <a:off x="531720" y="3579120"/>
          <a:ext cx="1674360" cy="375840"/>
        </p:xfrm>
        <a:graphic>
          <a:graphicData uri="http://schemas.openxmlformats.org/drawingml/2006/table">
            <a:tbl>
              <a:tblPr/>
              <a:tblGrid>
                <a:gridCol w="419400"/>
                <a:gridCol w="417960"/>
                <a:gridCol w="417960"/>
                <a:gridCol w="419400"/>
              </a:tblGrid>
              <a:tr h="376200"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95000"/>
                        </a:lnSpc>
                        <a:spcBef>
                          <a:spcPts val="961"/>
                        </a:spcBef>
                      </a:pPr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Consolas"/>
                        </a:rPr>
                        <a:t>0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28080">
                      <a:solidFill>
                        <a:srgbClr val="ffffff"/>
                      </a:solidFill>
                    </a:lnL>
                    <a:lnR w="12240">
                      <a:solidFill>
                        <a:srgbClr val="eceae3"/>
                      </a:solidFill>
                    </a:lnR>
                    <a:lnT w="28080">
                      <a:solidFill>
                        <a:srgbClr val="ffffff"/>
                      </a:solidFill>
                    </a:lnT>
                    <a:lnB w="28080">
                      <a:solidFill>
                        <a:srgbClr val="ffffff"/>
                      </a:solidFill>
                    </a:lnB>
                    <a:solidFill>
                      <a:srgbClr val="eceae3">
                        <a:alpha val="30000"/>
                      </a:srgbClr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95000"/>
                        </a:lnSpc>
                        <a:spcBef>
                          <a:spcPts val="961"/>
                        </a:spcBef>
                      </a:pPr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Consolas"/>
                        </a:rPr>
                        <a:t>0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eceae3"/>
                      </a:solidFill>
                    </a:lnL>
                    <a:lnR w="12240">
                      <a:solidFill>
                        <a:srgbClr val="eceae3"/>
                      </a:solidFill>
                    </a:lnR>
                    <a:lnT w="28080">
                      <a:solidFill>
                        <a:srgbClr val="ffffff"/>
                      </a:solidFill>
                    </a:lnT>
                    <a:lnB w="28080">
                      <a:solidFill>
                        <a:srgbClr val="ffffff"/>
                      </a:solidFill>
                    </a:lnB>
                    <a:solidFill>
                      <a:srgbClr val="eceae3">
                        <a:alpha val="30000"/>
                      </a:srgbClr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95000"/>
                        </a:lnSpc>
                        <a:spcBef>
                          <a:spcPts val="961"/>
                        </a:spcBef>
                      </a:pPr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Consolas"/>
                        </a:rPr>
                        <a:t>2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eceae3"/>
                      </a:solidFill>
                    </a:lnL>
                    <a:lnR w="12240">
                      <a:solidFill>
                        <a:srgbClr val="eceae3"/>
                      </a:solidFill>
                    </a:lnR>
                    <a:lnT w="28080">
                      <a:solidFill>
                        <a:srgbClr val="ffffff"/>
                      </a:solidFill>
                    </a:lnT>
                    <a:lnB w="28080">
                      <a:solidFill>
                        <a:srgbClr val="ffffff"/>
                      </a:solidFill>
                    </a:lnB>
                    <a:solidFill>
                      <a:srgbClr val="c87d0e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95000"/>
                        </a:lnSpc>
                        <a:spcBef>
                          <a:spcPts val="961"/>
                        </a:spcBef>
                      </a:pPr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Consolas"/>
                        </a:rPr>
                        <a:t>0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eceae3"/>
                      </a:solidFill>
                    </a:lnL>
                    <a:lnR w="28080">
                      <a:solidFill>
                        <a:srgbClr val="ffffff"/>
                      </a:solidFill>
                    </a:lnR>
                    <a:lnT w="28080">
                      <a:solidFill>
                        <a:srgbClr val="ffffff"/>
                      </a:solidFill>
                    </a:lnT>
                    <a:lnB w="28080">
                      <a:solidFill>
                        <a:srgbClr val="ffffff"/>
                      </a:solidFill>
                    </a:lnB>
                    <a:solidFill>
                      <a:srgbClr val="c87d0e"/>
                    </a:solidFill>
                  </a:tcPr>
                </a:tc>
              </a:tr>
            </a:tbl>
          </a:graphicData>
        </a:graphic>
      </p:graphicFrame>
      <p:sp>
        <p:nvSpPr>
          <p:cNvPr id="322" name="CustomShape 24"/>
          <p:cNvSpPr/>
          <p:nvPr/>
        </p:nvSpPr>
        <p:spPr>
          <a:xfrm>
            <a:off x="2373480" y="3789360"/>
            <a:ext cx="3042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aphicFrame>
        <p:nvGraphicFramePr>
          <p:cNvPr id="323" name="Table 25"/>
          <p:cNvGraphicFramePr/>
          <p:nvPr/>
        </p:nvGraphicFramePr>
        <p:xfrm>
          <a:off x="2819520" y="3579120"/>
          <a:ext cx="1674360" cy="375840"/>
        </p:xfrm>
        <a:graphic>
          <a:graphicData uri="http://schemas.openxmlformats.org/drawingml/2006/table">
            <a:tbl>
              <a:tblPr/>
              <a:tblGrid>
                <a:gridCol w="419400"/>
                <a:gridCol w="417960"/>
                <a:gridCol w="417960"/>
                <a:gridCol w="419400"/>
              </a:tblGrid>
              <a:tr h="376200"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95000"/>
                        </a:lnSpc>
                        <a:spcBef>
                          <a:spcPts val="961"/>
                        </a:spcBef>
                      </a:pPr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Consolas"/>
                        </a:rPr>
                        <a:t>0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28080">
                      <a:solidFill>
                        <a:srgbClr val="ffffff"/>
                      </a:solidFill>
                    </a:lnL>
                    <a:lnR w="12240">
                      <a:solidFill>
                        <a:srgbClr val="eceae3"/>
                      </a:solidFill>
                    </a:lnR>
                    <a:lnT w="28080">
                      <a:solidFill>
                        <a:srgbClr val="ffffff"/>
                      </a:solidFill>
                    </a:lnT>
                    <a:lnB w="28080">
                      <a:solidFill>
                        <a:srgbClr val="ffffff"/>
                      </a:solidFill>
                    </a:lnB>
                    <a:solidFill>
                      <a:srgbClr val="eceae3">
                        <a:alpha val="30000"/>
                      </a:srgbClr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95000"/>
                        </a:lnSpc>
                        <a:spcBef>
                          <a:spcPts val="961"/>
                        </a:spcBef>
                      </a:pPr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Consolas"/>
                        </a:rPr>
                        <a:t>0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eceae3"/>
                      </a:solidFill>
                    </a:lnL>
                    <a:lnR w="12240">
                      <a:solidFill>
                        <a:srgbClr val="eceae3"/>
                      </a:solidFill>
                    </a:lnR>
                    <a:lnT w="28080">
                      <a:solidFill>
                        <a:srgbClr val="ffffff"/>
                      </a:solidFill>
                    </a:lnT>
                    <a:lnB w="28080">
                      <a:solidFill>
                        <a:srgbClr val="ffffff"/>
                      </a:solidFill>
                    </a:lnB>
                    <a:solidFill>
                      <a:srgbClr val="eceae3">
                        <a:alpha val="30000"/>
                      </a:srgbClr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95000"/>
                        </a:lnSpc>
                        <a:spcBef>
                          <a:spcPts val="961"/>
                        </a:spcBef>
                      </a:pPr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Consolas"/>
                        </a:rPr>
                        <a:t>2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eceae3"/>
                      </a:solidFill>
                    </a:lnL>
                    <a:lnR w="12240">
                      <a:solidFill>
                        <a:srgbClr val="eceae3"/>
                      </a:solidFill>
                    </a:lnR>
                    <a:lnT w="28080">
                      <a:solidFill>
                        <a:srgbClr val="ffffff"/>
                      </a:solidFill>
                    </a:lnT>
                    <a:lnB w="28080">
                      <a:solidFill>
                        <a:srgbClr val="ffffff"/>
                      </a:solidFill>
                    </a:lnB>
                    <a:solidFill>
                      <a:srgbClr val="eceae3">
                        <a:alpha val="30000"/>
                      </a:srgbClr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95000"/>
                        </a:lnSpc>
                        <a:spcBef>
                          <a:spcPts val="961"/>
                        </a:spcBef>
                      </a:pPr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Consolas"/>
                        </a:rPr>
                        <a:t>1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eceae3"/>
                      </a:solidFill>
                    </a:lnL>
                    <a:lnR w="28080">
                      <a:solidFill>
                        <a:srgbClr val="ffffff"/>
                      </a:solidFill>
                    </a:lnR>
                    <a:lnT w="28080">
                      <a:solidFill>
                        <a:srgbClr val="ffffff"/>
                      </a:solidFill>
                    </a:lnT>
                    <a:lnB w="28080">
                      <a:solidFill>
                        <a:srgbClr val="ffffff"/>
                      </a:solidFill>
                    </a:lnB>
                    <a:solidFill>
                      <a:srgbClr val="c87d0e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24" name="Table 26"/>
          <p:cNvGraphicFramePr/>
          <p:nvPr/>
        </p:nvGraphicFramePr>
        <p:xfrm>
          <a:off x="5106960" y="3579120"/>
          <a:ext cx="1674360" cy="375840"/>
        </p:xfrm>
        <a:graphic>
          <a:graphicData uri="http://schemas.openxmlformats.org/drawingml/2006/table">
            <a:tbl>
              <a:tblPr/>
              <a:tblGrid>
                <a:gridCol w="419400"/>
                <a:gridCol w="417960"/>
                <a:gridCol w="417960"/>
                <a:gridCol w="419400"/>
              </a:tblGrid>
              <a:tr h="376200"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95000"/>
                        </a:lnSpc>
                        <a:spcBef>
                          <a:spcPts val="961"/>
                        </a:spcBef>
                      </a:pPr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Consolas"/>
                        </a:rPr>
                        <a:t>0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28080">
                      <a:solidFill>
                        <a:srgbClr val="ffffff"/>
                      </a:solidFill>
                    </a:lnL>
                    <a:lnR w="12240">
                      <a:solidFill>
                        <a:srgbClr val="eceae3"/>
                      </a:solidFill>
                    </a:lnR>
                    <a:lnT w="28080">
                      <a:solidFill>
                        <a:srgbClr val="ffffff"/>
                      </a:solidFill>
                    </a:lnT>
                    <a:lnB w="28080">
                      <a:solidFill>
                        <a:srgbClr val="ffffff"/>
                      </a:solidFill>
                    </a:lnB>
                    <a:solidFill>
                      <a:srgbClr val="eceae3">
                        <a:alpha val="30000"/>
                      </a:srgbClr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95000"/>
                        </a:lnSpc>
                        <a:spcBef>
                          <a:spcPts val="961"/>
                        </a:spcBef>
                      </a:pPr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Consolas"/>
                        </a:rPr>
                        <a:t>0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eceae3"/>
                      </a:solidFill>
                    </a:lnL>
                    <a:lnR w="12240">
                      <a:solidFill>
                        <a:srgbClr val="eceae3"/>
                      </a:solidFill>
                    </a:lnR>
                    <a:lnT w="28080">
                      <a:solidFill>
                        <a:srgbClr val="ffffff"/>
                      </a:solidFill>
                    </a:lnT>
                    <a:lnB w="28080">
                      <a:solidFill>
                        <a:srgbClr val="ffffff"/>
                      </a:solidFill>
                    </a:lnB>
                    <a:solidFill>
                      <a:srgbClr val="eceae3">
                        <a:alpha val="30000"/>
                      </a:srgbClr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95000"/>
                        </a:lnSpc>
                        <a:spcBef>
                          <a:spcPts val="961"/>
                        </a:spcBef>
                      </a:pPr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Consolas"/>
                        </a:rPr>
                        <a:t>4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eceae3"/>
                      </a:solidFill>
                    </a:lnL>
                    <a:lnR w="12240">
                      <a:solidFill>
                        <a:srgbClr val="eceae3"/>
                      </a:solidFill>
                    </a:lnR>
                    <a:lnT w="28080">
                      <a:solidFill>
                        <a:srgbClr val="ffffff"/>
                      </a:solidFill>
                    </a:lnT>
                    <a:lnB w="28080">
                      <a:solidFill>
                        <a:srgbClr val="ffffff"/>
                      </a:solidFill>
                    </a:lnB>
                    <a:solidFill>
                      <a:srgbClr val="c87d0e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95000"/>
                        </a:lnSpc>
                        <a:spcBef>
                          <a:spcPts val="961"/>
                        </a:spcBef>
                      </a:pPr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Consolas"/>
                        </a:rPr>
                        <a:t>4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eceae3"/>
                      </a:solidFill>
                    </a:lnL>
                    <a:lnR w="28080">
                      <a:solidFill>
                        <a:srgbClr val="ffffff"/>
                      </a:solidFill>
                    </a:lnR>
                    <a:lnT w="28080">
                      <a:solidFill>
                        <a:srgbClr val="ffffff"/>
                      </a:solidFill>
                    </a:lnT>
                    <a:lnB w="28080">
                      <a:solidFill>
                        <a:srgbClr val="ffffff"/>
                      </a:solidFill>
                    </a:lnB>
                    <a:solidFill>
                      <a:srgbClr val="c87d0e"/>
                    </a:solidFill>
                  </a:tcPr>
                </a:tc>
              </a:tr>
            </a:tbl>
          </a:graphicData>
        </a:graphic>
      </p:graphicFrame>
      <p:sp>
        <p:nvSpPr>
          <p:cNvPr id="325" name="CustomShape 27"/>
          <p:cNvSpPr/>
          <p:nvPr/>
        </p:nvSpPr>
        <p:spPr>
          <a:xfrm>
            <a:off x="6948720" y="3789360"/>
            <a:ext cx="3042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aphicFrame>
        <p:nvGraphicFramePr>
          <p:cNvPr id="326" name="Table 28"/>
          <p:cNvGraphicFramePr/>
          <p:nvPr/>
        </p:nvGraphicFramePr>
        <p:xfrm>
          <a:off x="7394400" y="3579120"/>
          <a:ext cx="1674360" cy="375840"/>
        </p:xfrm>
        <a:graphic>
          <a:graphicData uri="http://schemas.openxmlformats.org/drawingml/2006/table">
            <a:tbl>
              <a:tblPr/>
              <a:tblGrid>
                <a:gridCol w="419400"/>
                <a:gridCol w="417960"/>
                <a:gridCol w="417960"/>
                <a:gridCol w="419400"/>
              </a:tblGrid>
              <a:tr h="376200"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95000"/>
                        </a:lnSpc>
                        <a:spcBef>
                          <a:spcPts val="961"/>
                        </a:spcBef>
                      </a:pPr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Consolas"/>
                        </a:rPr>
                        <a:t>0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28080">
                      <a:solidFill>
                        <a:srgbClr val="ffffff"/>
                      </a:solidFill>
                    </a:lnL>
                    <a:lnR w="12240">
                      <a:solidFill>
                        <a:srgbClr val="eceae3"/>
                      </a:solidFill>
                    </a:lnR>
                    <a:lnT w="28080">
                      <a:solidFill>
                        <a:srgbClr val="ffffff"/>
                      </a:solidFill>
                    </a:lnT>
                    <a:lnB w="28080">
                      <a:solidFill>
                        <a:srgbClr val="ffffff"/>
                      </a:solidFill>
                    </a:lnB>
                    <a:solidFill>
                      <a:srgbClr val="eceae3">
                        <a:alpha val="30000"/>
                      </a:srgbClr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95000"/>
                        </a:lnSpc>
                        <a:spcBef>
                          <a:spcPts val="961"/>
                        </a:spcBef>
                      </a:pPr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Consolas"/>
                        </a:rPr>
                        <a:t>1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eceae3"/>
                      </a:solidFill>
                    </a:lnL>
                    <a:lnR w="12240">
                      <a:solidFill>
                        <a:srgbClr val="eceae3"/>
                      </a:solidFill>
                    </a:lnR>
                    <a:lnT w="28080">
                      <a:solidFill>
                        <a:srgbClr val="ffffff"/>
                      </a:solidFill>
                    </a:lnT>
                    <a:lnB w="28080">
                      <a:solidFill>
                        <a:srgbClr val="ffffff"/>
                      </a:solidFill>
                    </a:lnB>
                    <a:solidFill>
                      <a:srgbClr val="c87d0e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95000"/>
                        </a:lnSpc>
                        <a:spcBef>
                          <a:spcPts val="961"/>
                        </a:spcBef>
                      </a:pPr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Consolas"/>
                        </a:rPr>
                        <a:t>0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eceae3"/>
                      </a:solidFill>
                    </a:lnL>
                    <a:lnR w="12240">
                      <a:solidFill>
                        <a:srgbClr val="eceae3"/>
                      </a:solidFill>
                    </a:lnR>
                    <a:lnT w="28080">
                      <a:solidFill>
                        <a:srgbClr val="ffffff"/>
                      </a:solidFill>
                    </a:lnT>
                    <a:lnB w="28080">
                      <a:solidFill>
                        <a:srgbClr val="ffffff"/>
                      </a:solidFill>
                    </a:lnB>
                    <a:solidFill>
                      <a:srgbClr val="c87d0e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95000"/>
                        </a:lnSpc>
                        <a:spcBef>
                          <a:spcPts val="961"/>
                        </a:spcBef>
                      </a:pPr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Consolas"/>
                        </a:rPr>
                        <a:t>0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eceae3"/>
                      </a:solidFill>
                    </a:lnL>
                    <a:lnR w="28080">
                      <a:solidFill>
                        <a:srgbClr val="ffffff"/>
                      </a:solidFill>
                    </a:lnR>
                    <a:lnT w="28080">
                      <a:solidFill>
                        <a:srgbClr val="ffffff"/>
                      </a:solidFill>
                    </a:lnT>
                    <a:lnB w="28080">
                      <a:solidFill>
                        <a:srgbClr val="ffffff"/>
                      </a:solidFill>
                    </a:lnB>
                    <a:solidFill>
                      <a:srgbClr val="c87d0e"/>
                    </a:solidFill>
                  </a:tcPr>
                </a:tc>
              </a:tr>
            </a:tbl>
          </a:graphicData>
        </a:graphic>
      </p:graphicFrame>
      <p:sp>
        <p:nvSpPr>
          <p:cNvPr id="327" name="CustomShape 29"/>
          <p:cNvSpPr/>
          <p:nvPr/>
        </p:nvSpPr>
        <p:spPr>
          <a:xfrm>
            <a:off x="9236880" y="3789360"/>
            <a:ext cx="3042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aphicFrame>
        <p:nvGraphicFramePr>
          <p:cNvPr id="328" name="Table 30"/>
          <p:cNvGraphicFramePr/>
          <p:nvPr/>
        </p:nvGraphicFramePr>
        <p:xfrm>
          <a:off x="9682200" y="3579120"/>
          <a:ext cx="1674360" cy="375840"/>
        </p:xfrm>
        <a:graphic>
          <a:graphicData uri="http://schemas.openxmlformats.org/drawingml/2006/table">
            <a:tbl>
              <a:tblPr/>
              <a:tblGrid>
                <a:gridCol w="419400"/>
                <a:gridCol w="417960"/>
                <a:gridCol w="417960"/>
                <a:gridCol w="419400"/>
              </a:tblGrid>
              <a:tr h="376200"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95000"/>
                        </a:lnSpc>
                        <a:spcBef>
                          <a:spcPts val="961"/>
                        </a:spcBef>
                      </a:pPr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Consolas"/>
                        </a:rPr>
                        <a:t>0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28080">
                      <a:solidFill>
                        <a:srgbClr val="ffffff"/>
                      </a:solidFill>
                    </a:lnL>
                    <a:lnR w="12240">
                      <a:solidFill>
                        <a:srgbClr val="eceae3"/>
                      </a:solidFill>
                    </a:lnR>
                    <a:lnT w="28080">
                      <a:solidFill>
                        <a:srgbClr val="ffffff"/>
                      </a:solidFill>
                    </a:lnT>
                    <a:lnB w="28080">
                      <a:solidFill>
                        <a:srgbClr val="ffffff"/>
                      </a:solidFill>
                    </a:lnB>
                    <a:solidFill>
                      <a:srgbClr val="eceae3">
                        <a:alpha val="30000"/>
                      </a:srgbClr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95000"/>
                        </a:lnSpc>
                        <a:spcBef>
                          <a:spcPts val="961"/>
                        </a:spcBef>
                      </a:pPr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Consolas"/>
                        </a:rPr>
                        <a:t>1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eceae3"/>
                      </a:solidFill>
                    </a:lnL>
                    <a:lnR w="12240">
                      <a:solidFill>
                        <a:srgbClr val="eceae3"/>
                      </a:solidFill>
                    </a:lnR>
                    <a:lnT w="28080">
                      <a:solidFill>
                        <a:srgbClr val="ffffff"/>
                      </a:solidFill>
                    </a:lnT>
                    <a:lnB w="28080">
                      <a:solidFill>
                        <a:srgbClr val="ffffff"/>
                      </a:solidFill>
                    </a:lnB>
                    <a:solidFill>
                      <a:srgbClr val="eceae3">
                        <a:alpha val="30000"/>
                      </a:srgbClr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95000"/>
                        </a:lnSpc>
                        <a:spcBef>
                          <a:spcPts val="961"/>
                        </a:spcBef>
                      </a:pPr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Consolas"/>
                        </a:rPr>
                        <a:t>0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eceae3"/>
                      </a:solidFill>
                    </a:lnL>
                    <a:lnR w="12240">
                      <a:solidFill>
                        <a:srgbClr val="eceae3"/>
                      </a:solidFill>
                    </a:lnR>
                    <a:lnT w="28080">
                      <a:solidFill>
                        <a:srgbClr val="ffffff"/>
                      </a:solidFill>
                    </a:lnT>
                    <a:lnB w="28080">
                      <a:solidFill>
                        <a:srgbClr val="ffffff"/>
                      </a:solidFill>
                    </a:lnB>
                    <a:solidFill>
                      <a:srgbClr val="eceae3">
                        <a:alpha val="30000"/>
                      </a:srgbClr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95000"/>
                        </a:lnSpc>
                        <a:spcBef>
                          <a:spcPts val="961"/>
                        </a:spcBef>
                      </a:pPr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Consolas"/>
                        </a:rPr>
                        <a:t>1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eceae3"/>
                      </a:solidFill>
                    </a:lnL>
                    <a:lnR w="28080">
                      <a:solidFill>
                        <a:srgbClr val="ffffff"/>
                      </a:solidFill>
                    </a:lnR>
                    <a:lnT w="28080">
                      <a:solidFill>
                        <a:srgbClr val="ffffff"/>
                      </a:solidFill>
                    </a:lnT>
                    <a:lnB w="28080">
                      <a:solidFill>
                        <a:srgbClr val="ffffff"/>
                      </a:solidFill>
                    </a:lnB>
                    <a:solidFill>
                      <a:srgbClr val="c87d0e"/>
                    </a:solidFill>
                  </a:tcPr>
                </a:tc>
              </a:tr>
            </a:tbl>
          </a:graphicData>
        </a:graphic>
      </p:graphicFrame>
      <p:sp>
        <p:nvSpPr>
          <p:cNvPr id="329" name="CustomShape 31"/>
          <p:cNvSpPr/>
          <p:nvPr/>
        </p:nvSpPr>
        <p:spPr>
          <a:xfrm>
            <a:off x="11504520" y="3789360"/>
            <a:ext cx="3042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0" name="CustomShape 32"/>
          <p:cNvSpPr/>
          <p:nvPr/>
        </p:nvSpPr>
        <p:spPr>
          <a:xfrm>
            <a:off x="4541040" y="3466440"/>
            <a:ext cx="534600" cy="51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…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331" name="CustomShape 33"/>
          <p:cNvSpPr/>
          <p:nvPr/>
        </p:nvSpPr>
        <p:spPr>
          <a:xfrm>
            <a:off x="2373480" y="4567680"/>
            <a:ext cx="3042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aphicFrame>
        <p:nvGraphicFramePr>
          <p:cNvPr id="332" name="Table 34"/>
          <p:cNvGraphicFramePr/>
          <p:nvPr/>
        </p:nvGraphicFramePr>
        <p:xfrm>
          <a:off x="2819520" y="4357440"/>
          <a:ext cx="1674360" cy="375840"/>
        </p:xfrm>
        <a:graphic>
          <a:graphicData uri="http://schemas.openxmlformats.org/drawingml/2006/table">
            <a:tbl>
              <a:tblPr/>
              <a:tblGrid>
                <a:gridCol w="419400"/>
                <a:gridCol w="417960"/>
                <a:gridCol w="417960"/>
                <a:gridCol w="419400"/>
              </a:tblGrid>
              <a:tr h="376200"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95000"/>
                        </a:lnSpc>
                        <a:spcBef>
                          <a:spcPts val="961"/>
                        </a:spcBef>
                      </a:pPr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Consolas"/>
                        </a:rPr>
                        <a:t>0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28080">
                      <a:solidFill>
                        <a:srgbClr val="ffffff"/>
                      </a:solidFill>
                    </a:lnL>
                    <a:lnR w="12240">
                      <a:solidFill>
                        <a:srgbClr val="eceae3"/>
                      </a:solidFill>
                    </a:lnR>
                    <a:lnT w="28080">
                      <a:solidFill>
                        <a:srgbClr val="ffffff"/>
                      </a:solidFill>
                    </a:lnT>
                    <a:lnB w="28080">
                      <a:solidFill>
                        <a:srgbClr val="ffffff"/>
                      </a:solidFill>
                    </a:lnB>
                    <a:solidFill>
                      <a:srgbClr val="eceae3">
                        <a:alpha val="30000"/>
                      </a:srgbClr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95000"/>
                        </a:lnSpc>
                        <a:spcBef>
                          <a:spcPts val="961"/>
                        </a:spcBef>
                      </a:pPr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Consolas"/>
                        </a:rPr>
                        <a:t>1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eceae3"/>
                      </a:solidFill>
                    </a:lnL>
                    <a:lnR w="12240">
                      <a:solidFill>
                        <a:srgbClr val="eceae3"/>
                      </a:solidFill>
                    </a:lnR>
                    <a:lnT w="28080">
                      <a:solidFill>
                        <a:srgbClr val="ffffff"/>
                      </a:solidFill>
                    </a:lnT>
                    <a:lnB w="28080">
                      <a:solidFill>
                        <a:srgbClr val="ffffff"/>
                      </a:solidFill>
                    </a:lnB>
                    <a:solidFill>
                      <a:srgbClr val="eceae3">
                        <a:alpha val="30000"/>
                      </a:srgbClr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95000"/>
                        </a:lnSpc>
                        <a:spcBef>
                          <a:spcPts val="961"/>
                        </a:spcBef>
                      </a:pPr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Consolas"/>
                        </a:rPr>
                        <a:t>0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eceae3"/>
                      </a:solidFill>
                    </a:lnL>
                    <a:lnR w="12240">
                      <a:solidFill>
                        <a:srgbClr val="eceae3"/>
                      </a:solidFill>
                    </a:lnR>
                    <a:lnT w="28080">
                      <a:solidFill>
                        <a:srgbClr val="ffffff"/>
                      </a:solidFill>
                    </a:lnT>
                    <a:lnB w="28080">
                      <a:solidFill>
                        <a:srgbClr val="ffffff"/>
                      </a:solidFill>
                    </a:lnB>
                    <a:solidFill>
                      <a:srgbClr val="eceae3">
                        <a:alpha val="30000"/>
                      </a:srgbClr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95000"/>
                        </a:lnSpc>
                        <a:spcBef>
                          <a:spcPts val="961"/>
                        </a:spcBef>
                      </a:pPr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Consolas"/>
                        </a:rPr>
                        <a:t>3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eceae3"/>
                      </a:solidFill>
                    </a:lnL>
                    <a:lnR w="28080">
                      <a:solidFill>
                        <a:srgbClr val="ffffff"/>
                      </a:solidFill>
                    </a:lnR>
                    <a:lnT w="28080">
                      <a:solidFill>
                        <a:srgbClr val="ffffff"/>
                      </a:solidFill>
                    </a:lnT>
                    <a:lnB w="28080">
                      <a:solidFill>
                        <a:srgbClr val="ffffff"/>
                      </a:solidFill>
                    </a:lnB>
                    <a:solidFill>
                      <a:srgbClr val="c87d0e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33" name="Table 35"/>
          <p:cNvGraphicFramePr/>
          <p:nvPr/>
        </p:nvGraphicFramePr>
        <p:xfrm>
          <a:off x="5106960" y="4357440"/>
          <a:ext cx="1674360" cy="375840"/>
        </p:xfrm>
        <a:graphic>
          <a:graphicData uri="http://schemas.openxmlformats.org/drawingml/2006/table">
            <a:tbl>
              <a:tblPr/>
              <a:tblGrid>
                <a:gridCol w="419400"/>
                <a:gridCol w="417960"/>
                <a:gridCol w="417960"/>
                <a:gridCol w="419400"/>
              </a:tblGrid>
              <a:tr h="376200"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95000"/>
                        </a:lnSpc>
                        <a:spcBef>
                          <a:spcPts val="961"/>
                        </a:spcBef>
                      </a:pPr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Consolas"/>
                        </a:rPr>
                        <a:t>0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28080">
                      <a:solidFill>
                        <a:srgbClr val="ffffff"/>
                      </a:solidFill>
                    </a:lnL>
                    <a:lnR w="12240">
                      <a:solidFill>
                        <a:srgbClr val="eceae3"/>
                      </a:solidFill>
                    </a:lnR>
                    <a:lnT w="28080">
                      <a:solidFill>
                        <a:srgbClr val="ffffff"/>
                      </a:solidFill>
                    </a:lnT>
                    <a:lnB w="28080">
                      <a:solidFill>
                        <a:srgbClr val="ffffff"/>
                      </a:solidFill>
                    </a:lnB>
                    <a:solidFill>
                      <a:srgbClr val="eceae3">
                        <a:alpha val="30000"/>
                      </a:srgbClr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95000"/>
                        </a:lnSpc>
                        <a:spcBef>
                          <a:spcPts val="961"/>
                        </a:spcBef>
                      </a:pPr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Consolas"/>
                        </a:rPr>
                        <a:t>1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eceae3"/>
                      </a:solidFill>
                    </a:lnL>
                    <a:lnR w="12240">
                      <a:solidFill>
                        <a:srgbClr val="eceae3"/>
                      </a:solidFill>
                    </a:lnR>
                    <a:lnT w="28080">
                      <a:solidFill>
                        <a:srgbClr val="ffffff"/>
                      </a:solidFill>
                    </a:lnT>
                    <a:lnB w="28080">
                      <a:solidFill>
                        <a:srgbClr val="ffffff"/>
                      </a:solidFill>
                    </a:lnB>
                    <a:solidFill>
                      <a:srgbClr val="eceae3">
                        <a:alpha val="30000"/>
                      </a:srgbClr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95000"/>
                        </a:lnSpc>
                        <a:spcBef>
                          <a:spcPts val="961"/>
                        </a:spcBef>
                      </a:pPr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Consolas"/>
                        </a:rPr>
                        <a:t>4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eceae3"/>
                      </a:solidFill>
                    </a:lnL>
                    <a:lnR w="12240">
                      <a:solidFill>
                        <a:srgbClr val="eceae3"/>
                      </a:solidFill>
                    </a:lnR>
                    <a:lnT w="28080">
                      <a:solidFill>
                        <a:srgbClr val="ffffff"/>
                      </a:solidFill>
                    </a:lnT>
                    <a:lnB w="28080">
                      <a:solidFill>
                        <a:srgbClr val="ffffff"/>
                      </a:solidFill>
                    </a:lnB>
                    <a:solidFill>
                      <a:srgbClr val="c87d0e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95000"/>
                        </a:lnSpc>
                        <a:spcBef>
                          <a:spcPts val="961"/>
                        </a:spcBef>
                      </a:pPr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Consolas"/>
                        </a:rPr>
                        <a:t>4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eceae3"/>
                      </a:solidFill>
                    </a:lnL>
                    <a:lnR w="28080">
                      <a:solidFill>
                        <a:srgbClr val="ffffff"/>
                      </a:solidFill>
                    </a:lnR>
                    <a:lnT w="28080">
                      <a:solidFill>
                        <a:srgbClr val="ffffff"/>
                      </a:solidFill>
                    </a:lnT>
                    <a:lnB w="28080">
                      <a:solidFill>
                        <a:srgbClr val="ffffff"/>
                      </a:solidFill>
                    </a:lnB>
                    <a:solidFill>
                      <a:srgbClr val="c87d0e"/>
                    </a:solidFill>
                  </a:tcPr>
                </a:tc>
              </a:tr>
            </a:tbl>
          </a:graphicData>
        </a:graphic>
      </p:graphicFrame>
      <p:sp>
        <p:nvSpPr>
          <p:cNvPr id="334" name="CustomShape 36"/>
          <p:cNvSpPr/>
          <p:nvPr/>
        </p:nvSpPr>
        <p:spPr>
          <a:xfrm>
            <a:off x="6948720" y="4567680"/>
            <a:ext cx="3042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aphicFrame>
        <p:nvGraphicFramePr>
          <p:cNvPr id="335" name="Table 37"/>
          <p:cNvGraphicFramePr/>
          <p:nvPr/>
        </p:nvGraphicFramePr>
        <p:xfrm>
          <a:off x="7394400" y="4357440"/>
          <a:ext cx="1674360" cy="375840"/>
        </p:xfrm>
        <a:graphic>
          <a:graphicData uri="http://schemas.openxmlformats.org/drawingml/2006/table">
            <a:tbl>
              <a:tblPr/>
              <a:tblGrid>
                <a:gridCol w="419400"/>
                <a:gridCol w="417960"/>
                <a:gridCol w="417960"/>
                <a:gridCol w="419400"/>
              </a:tblGrid>
              <a:tr h="376200"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95000"/>
                        </a:lnSpc>
                        <a:spcBef>
                          <a:spcPts val="961"/>
                        </a:spcBef>
                      </a:pPr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Consolas"/>
                        </a:rPr>
                        <a:t>0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28080">
                      <a:solidFill>
                        <a:srgbClr val="ffffff"/>
                      </a:solidFill>
                    </a:lnL>
                    <a:lnR w="12240">
                      <a:solidFill>
                        <a:srgbClr val="eceae3"/>
                      </a:solidFill>
                    </a:lnR>
                    <a:lnT w="28080">
                      <a:solidFill>
                        <a:srgbClr val="ffffff"/>
                      </a:solidFill>
                    </a:lnT>
                    <a:lnB w="28080">
                      <a:solidFill>
                        <a:srgbClr val="ffffff"/>
                      </a:solidFill>
                    </a:lnB>
                    <a:solidFill>
                      <a:srgbClr val="eceae3">
                        <a:alpha val="30000"/>
                      </a:srgbClr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95000"/>
                        </a:lnSpc>
                        <a:spcBef>
                          <a:spcPts val="961"/>
                        </a:spcBef>
                      </a:pPr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Consolas"/>
                        </a:rPr>
                        <a:t>2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eceae3"/>
                      </a:solidFill>
                    </a:lnL>
                    <a:lnR w="12240">
                      <a:solidFill>
                        <a:srgbClr val="eceae3"/>
                      </a:solidFill>
                    </a:lnR>
                    <a:lnT w="28080">
                      <a:solidFill>
                        <a:srgbClr val="ffffff"/>
                      </a:solidFill>
                    </a:lnT>
                    <a:lnB w="28080">
                      <a:solidFill>
                        <a:srgbClr val="ffffff"/>
                      </a:solidFill>
                    </a:lnB>
                    <a:solidFill>
                      <a:srgbClr val="c87d0e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95000"/>
                        </a:lnSpc>
                        <a:spcBef>
                          <a:spcPts val="961"/>
                        </a:spcBef>
                      </a:pPr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Consolas"/>
                        </a:rPr>
                        <a:t>0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eceae3"/>
                      </a:solidFill>
                    </a:lnL>
                    <a:lnR w="12240">
                      <a:solidFill>
                        <a:srgbClr val="eceae3"/>
                      </a:solidFill>
                    </a:lnR>
                    <a:lnT w="28080">
                      <a:solidFill>
                        <a:srgbClr val="ffffff"/>
                      </a:solidFill>
                    </a:lnT>
                    <a:lnB w="28080">
                      <a:solidFill>
                        <a:srgbClr val="ffffff"/>
                      </a:solidFill>
                    </a:lnB>
                    <a:solidFill>
                      <a:srgbClr val="c87d0e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95000"/>
                        </a:lnSpc>
                        <a:spcBef>
                          <a:spcPts val="961"/>
                        </a:spcBef>
                      </a:pPr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Consolas"/>
                        </a:rPr>
                        <a:t>0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eceae3"/>
                      </a:solidFill>
                    </a:lnL>
                    <a:lnR w="28080">
                      <a:solidFill>
                        <a:srgbClr val="ffffff"/>
                      </a:solidFill>
                    </a:lnR>
                    <a:lnT w="28080">
                      <a:solidFill>
                        <a:srgbClr val="ffffff"/>
                      </a:solidFill>
                    </a:lnT>
                    <a:lnB w="28080">
                      <a:solidFill>
                        <a:srgbClr val="ffffff"/>
                      </a:solidFill>
                    </a:lnB>
                    <a:solidFill>
                      <a:srgbClr val="c87d0e"/>
                    </a:solidFill>
                  </a:tcPr>
                </a:tc>
              </a:tr>
            </a:tbl>
          </a:graphicData>
        </a:graphic>
      </p:graphicFrame>
      <p:sp>
        <p:nvSpPr>
          <p:cNvPr id="336" name="CustomShape 38"/>
          <p:cNvSpPr/>
          <p:nvPr/>
        </p:nvSpPr>
        <p:spPr>
          <a:xfrm>
            <a:off x="9236880" y="4567680"/>
            <a:ext cx="3042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aphicFrame>
        <p:nvGraphicFramePr>
          <p:cNvPr id="337" name="Table 39"/>
          <p:cNvGraphicFramePr/>
          <p:nvPr/>
        </p:nvGraphicFramePr>
        <p:xfrm>
          <a:off x="9682200" y="4357440"/>
          <a:ext cx="1674360" cy="375840"/>
        </p:xfrm>
        <a:graphic>
          <a:graphicData uri="http://schemas.openxmlformats.org/drawingml/2006/table">
            <a:tbl>
              <a:tblPr/>
              <a:tblGrid>
                <a:gridCol w="419400"/>
                <a:gridCol w="417960"/>
                <a:gridCol w="417960"/>
                <a:gridCol w="419400"/>
              </a:tblGrid>
              <a:tr h="376200"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95000"/>
                        </a:lnSpc>
                        <a:spcBef>
                          <a:spcPts val="961"/>
                        </a:spcBef>
                      </a:pPr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Consolas"/>
                        </a:rPr>
                        <a:t>0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28080">
                      <a:solidFill>
                        <a:srgbClr val="ffffff"/>
                      </a:solidFill>
                    </a:lnL>
                    <a:lnR w="12240">
                      <a:solidFill>
                        <a:srgbClr val="eceae3"/>
                      </a:solidFill>
                    </a:lnR>
                    <a:lnT w="28080">
                      <a:solidFill>
                        <a:srgbClr val="ffffff"/>
                      </a:solidFill>
                    </a:lnT>
                    <a:lnB w="28080">
                      <a:solidFill>
                        <a:srgbClr val="ffffff"/>
                      </a:solidFill>
                    </a:lnB>
                    <a:solidFill>
                      <a:srgbClr val="eceae3">
                        <a:alpha val="30000"/>
                      </a:srgbClr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95000"/>
                        </a:lnSpc>
                        <a:spcBef>
                          <a:spcPts val="961"/>
                        </a:spcBef>
                      </a:pPr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Consolas"/>
                        </a:rPr>
                        <a:t>2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eceae3"/>
                      </a:solidFill>
                    </a:lnL>
                    <a:lnR w="12240">
                      <a:solidFill>
                        <a:srgbClr val="eceae3"/>
                      </a:solidFill>
                    </a:lnR>
                    <a:lnT w="28080">
                      <a:solidFill>
                        <a:srgbClr val="ffffff"/>
                      </a:solidFill>
                    </a:lnT>
                    <a:lnB w="28080">
                      <a:solidFill>
                        <a:srgbClr val="ffffff"/>
                      </a:solidFill>
                    </a:lnB>
                    <a:solidFill>
                      <a:srgbClr val="eceae3">
                        <a:alpha val="30000"/>
                      </a:srgbClr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95000"/>
                        </a:lnSpc>
                        <a:spcBef>
                          <a:spcPts val="961"/>
                        </a:spcBef>
                      </a:pPr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Consolas"/>
                        </a:rPr>
                        <a:t>0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eceae3"/>
                      </a:solidFill>
                    </a:lnL>
                    <a:lnR w="12240">
                      <a:solidFill>
                        <a:srgbClr val="eceae3"/>
                      </a:solidFill>
                    </a:lnR>
                    <a:lnT w="28080">
                      <a:solidFill>
                        <a:srgbClr val="ffffff"/>
                      </a:solidFill>
                    </a:lnT>
                    <a:lnB w="28080">
                      <a:solidFill>
                        <a:srgbClr val="ffffff"/>
                      </a:solidFill>
                    </a:lnB>
                    <a:solidFill>
                      <a:srgbClr val="eceae3">
                        <a:alpha val="30000"/>
                      </a:srgbClr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95000"/>
                        </a:lnSpc>
                        <a:spcBef>
                          <a:spcPts val="961"/>
                        </a:spcBef>
                      </a:pPr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Consolas"/>
                        </a:rPr>
                        <a:t>1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eceae3"/>
                      </a:solidFill>
                    </a:lnL>
                    <a:lnR w="28080">
                      <a:solidFill>
                        <a:srgbClr val="ffffff"/>
                      </a:solidFill>
                    </a:lnR>
                    <a:lnT w="28080">
                      <a:solidFill>
                        <a:srgbClr val="ffffff"/>
                      </a:solidFill>
                    </a:lnT>
                    <a:lnB w="28080">
                      <a:solidFill>
                        <a:srgbClr val="ffffff"/>
                      </a:solidFill>
                    </a:lnB>
                    <a:solidFill>
                      <a:srgbClr val="c87d0e"/>
                    </a:solidFill>
                  </a:tcPr>
                </a:tc>
              </a:tr>
            </a:tbl>
          </a:graphicData>
        </a:graphic>
      </p:graphicFrame>
      <p:sp>
        <p:nvSpPr>
          <p:cNvPr id="338" name="CustomShape 40"/>
          <p:cNvSpPr/>
          <p:nvPr/>
        </p:nvSpPr>
        <p:spPr>
          <a:xfrm>
            <a:off x="11504520" y="4567680"/>
            <a:ext cx="3042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9" name="CustomShape 41"/>
          <p:cNvSpPr/>
          <p:nvPr/>
        </p:nvSpPr>
        <p:spPr>
          <a:xfrm>
            <a:off x="4541040" y="4244760"/>
            <a:ext cx="534600" cy="51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…</a:t>
            </a:r>
            <a:endParaRPr b="0" lang="en-US" sz="2800" spc="-1" strike="noStrike">
              <a:latin typeface="Arial"/>
            </a:endParaRPr>
          </a:p>
        </p:txBody>
      </p:sp>
      <p:graphicFrame>
        <p:nvGraphicFramePr>
          <p:cNvPr id="340" name="Table 42"/>
          <p:cNvGraphicFramePr/>
          <p:nvPr/>
        </p:nvGraphicFramePr>
        <p:xfrm>
          <a:off x="526680" y="4357440"/>
          <a:ext cx="1674360" cy="375840"/>
        </p:xfrm>
        <a:graphic>
          <a:graphicData uri="http://schemas.openxmlformats.org/drawingml/2006/table">
            <a:tbl>
              <a:tblPr/>
              <a:tblGrid>
                <a:gridCol w="419400"/>
                <a:gridCol w="417960"/>
                <a:gridCol w="417960"/>
                <a:gridCol w="419400"/>
              </a:tblGrid>
              <a:tr h="376200"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95000"/>
                        </a:lnSpc>
                        <a:spcBef>
                          <a:spcPts val="961"/>
                        </a:spcBef>
                      </a:pPr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Consolas"/>
                        </a:rPr>
                        <a:t>0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28080">
                      <a:solidFill>
                        <a:srgbClr val="ffffff"/>
                      </a:solidFill>
                    </a:lnL>
                    <a:lnR w="12240">
                      <a:solidFill>
                        <a:srgbClr val="eceae3"/>
                      </a:solidFill>
                    </a:lnR>
                    <a:lnT w="28080">
                      <a:solidFill>
                        <a:srgbClr val="ffffff"/>
                      </a:solidFill>
                    </a:lnT>
                    <a:lnB w="28080">
                      <a:solidFill>
                        <a:srgbClr val="ffffff"/>
                      </a:solidFill>
                    </a:lnB>
                    <a:solidFill>
                      <a:srgbClr val="eceae3">
                        <a:alpha val="30000"/>
                      </a:srgbClr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95000"/>
                        </a:lnSpc>
                        <a:spcBef>
                          <a:spcPts val="961"/>
                        </a:spcBef>
                      </a:pPr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Consolas"/>
                        </a:rPr>
                        <a:t>1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eceae3"/>
                      </a:solidFill>
                    </a:lnL>
                    <a:lnR w="12240">
                      <a:solidFill>
                        <a:srgbClr val="eceae3"/>
                      </a:solidFill>
                    </a:lnR>
                    <a:lnT w="28080">
                      <a:solidFill>
                        <a:srgbClr val="ffffff"/>
                      </a:solidFill>
                    </a:lnT>
                    <a:lnB w="28080">
                      <a:solidFill>
                        <a:srgbClr val="ffffff"/>
                      </a:solidFill>
                    </a:lnB>
                    <a:solidFill>
                      <a:srgbClr val="eceae3">
                        <a:alpha val="30000"/>
                      </a:srgbClr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95000"/>
                        </a:lnSpc>
                        <a:spcBef>
                          <a:spcPts val="961"/>
                        </a:spcBef>
                      </a:pPr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Consolas"/>
                        </a:rPr>
                        <a:t>0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eceae3"/>
                      </a:solidFill>
                    </a:lnL>
                    <a:lnR w="12240">
                      <a:solidFill>
                        <a:srgbClr val="eceae3"/>
                      </a:solidFill>
                    </a:lnR>
                    <a:lnT w="28080">
                      <a:solidFill>
                        <a:srgbClr val="ffffff"/>
                      </a:solidFill>
                    </a:lnT>
                    <a:lnB w="28080">
                      <a:solidFill>
                        <a:srgbClr val="ffffff"/>
                      </a:solidFill>
                    </a:lnB>
                    <a:solidFill>
                      <a:srgbClr val="eceae3">
                        <a:alpha val="30000"/>
                      </a:srgbClr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95000"/>
                        </a:lnSpc>
                        <a:spcBef>
                          <a:spcPts val="961"/>
                        </a:spcBef>
                      </a:pPr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Consolas"/>
                        </a:rPr>
                        <a:t>2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eceae3"/>
                      </a:solidFill>
                    </a:lnL>
                    <a:lnR w="28080">
                      <a:solidFill>
                        <a:srgbClr val="ffffff"/>
                      </a:solidFill>
                    </a:lnR>
                    <a:lnT w="28080">
                      <a:solidFill>
                        <a:srgbClr val="ffffff"/>
                      </a:solidFill>
                    </a:lnT>
                    <a:lnB w="28080">
                      <a:solidFill>
                        <a:srgbClr val="ffffff"/>
                      </a:solidFill>
                    </a:lnB>
                    <a:solidFill>
                      <a:srgbClr val="c87d0e"/>
                    </a:solidFill>
                  </a:tcPr>
                </a:tc>
              </a:tr>
            </a:tbl>
          </a:graphicData>
        </a:graphic>
      </p:graphicFrame>
      <p:sp>
        <p:nvSpPr>
          <p:cNvPr id="341" name="CustomShape 43"/>
          <p:cNvSpPr/>
          <p:nvPr/>
        </p:nvSpPr>
        <p:spPr>
          <a:xfrm>
            <a:off x="2373480" y="5344920"/>
            <a:ext cx="3042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aphicFrame>
        <p:nvGraphicFramePr>
          <p:cNvPr id="342" name="Table 44"/>
          <p:cNvGraphicFramePr/>
          <p:nvPr/>
        </p:nvGraphicFramePr>
        <p:xfrm>
          <a:off x="2819520" y="5134680"/>
          <a:ext cx="1674360" cy="375840"/>
        </p:xfrm>
        <a:graphic>
          <a:graphicData uri="http://schemas.openxmlformats.org/drawingml/2006/table">
            <a:tbl>
              <a:tblPr/>
              <a:tblGrid>
                <a:gridCol w="419400"/>
                <a:gridCol w="417960"/>
                <a:gridCol w="417960"/>
                <a:gridCol w="419400"/>
              </a:tblGrid>
              <a:tr h="376200"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95000"/>
                        </a:lnSpc>
                        <a:spcBef>
                          <a:spcPts val="961"/>
                        </a:spcBef>
                      </a:pPr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Consolas"/>
                        </a:rPr>
                        <a:t>0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28080">
                      <a:solidFill>
                        <a:srgbClr val="ffffff"/>
                      </a:solidFill>
                    </a:lnL>
                    <a:lnR w="12240">
                      <a:solidFill>
                        <a:srgbClr val="eceae3"/>
                      </a:solidFill>
                    </a:lnR>
                    <a:lnT w="28080">
                      <a:solidFill>
                        <a:srgbClr val="ffffff"/>
                      </a:solidFill>
                    </a:lnT>
                    <a:lnB w="28080">
                      <a:solidFill>
                        <a:srgbClr val="ffffff"/>
                      </a:solidFill>
                    </a:lnB>
                    <a:solidFill>
                      <a:srgbClr val="eceae3">
                        <a:alpha val="30000"/>
                      </a:srgbClr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95000"/>
                        </a:lnSpc>
                        <a:spcBef>
                          <a:spcPts val="961"/>
                        </a:spcBef>
                      </a:pPr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Consolas"/>
                        </a:rPr>
                        <a:t>1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eceae3"/>
                      </a:solidFill>
                    </a:lnL>
                    <a:lnR w="12240">
                      <a:solidFill>
                        <a:srgbClr val="eceae3"/>
                      </a:solidFill>
                    </a:lnR>
                    <a:lnT w="28080">
                      <a:solidFill>
                        <a:srgbClr val="ffffff"/>
                      </a:solidFill>
                    </a:lnT>
                    <a:lnB w="28080">
                      <a:solidFill>
                        <a:srgbClr val="ffffff"/>
                      </a:solidFill>
                    </a:lnB>
                    <a:solidFill>
                      <a:srgbClr val="eceae3">
                        <a:alpha val="30000"/>
                      </a:srgbClr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95000"/>
                        </a:lnSpc>
                        <a:spcBef>
                          <a:spcPts val="961"/>
                        </a:spcBef>
                      </a:pPr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Consolas"/>
                        </a:rPr>
                        <a:t>0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eceae3"/>
                      </a:solidFill>
                    </a:lnL>
                    <a:lnR w="12240">
                      <a:solidFill>
                        <a:srgbClr val="eceae3"/>
                      </a:solidFill>
                    </a:lnR>
                    <a:lnT w="28080">
                      <a:solidFill>
                        <a:srgbClr val="ffffff"/>
                      </a:solidFill>
                    </a:lnT>
                    <a:lnB w="28080">
                      <a:solidFill>
                        <a:srgbClr val="ffffff"/>
                      </a:solidFill>
                    </a:lnB>
                    <a:solidFill>
                      <a:srgbClr val="eceae3">
                        <a:alpha val="30000"/>
                      </a:srgbClr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95000"/>
                        </a:lnSpc>
                        <a:spcBef>
                          <a:spcPts val="961"/>
                        </a:spcBef>
                      </a:pPr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Consolas"/>
                        </a:rPr>
                        <a:t>3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eceae3"/>
                      </a:solidFill>
                    </a:lnL>
                    <a:lnR w="28080">
                      <a:solidFill>
                        <a:srgbClr val="ffffff"/>
                      </a:solidFill>
                    </a:lnR>
                    <a:lnT w="28080">
                      <a:solidFill>
                        <a:srgbClr val="ffffff"/>
                      </a:solidFill>
                    </a:lnT>
                    <a:lnB w="28080">
                      <a:solidFill>
                        <a:srgbClr val="ffffff"/>
                      </a:solidFill>
                    </a:lnB>
                    <a:solidFill>
                      <a:srgbClr val="c87d0e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43" name="Table 45"/>
          <p:cNvGraphicFramePr/>
          <p:nvPr/>
        </p:nvGraphicFramePr>
        <p:xfrm>
          <a:off x="5106960" y="5134680"/>
          <a:ext cx="1674360" cy="375840"/>
        </p:xfrm>
        <a:graphic>
          <a:graphicData uri="http://schemas.openxmlformats.org/drawingml/2006/table">
            <a:tbl>
              <a:tblPr/>
              <a:tblGrid>
                <a:gridCol w="419400"/>
                <a:gridCol w="417960"/>
                <a:gridCol w="417960"/>
                <a:gridCol w="419400"/>
              </a:tblGrid>
              <a:tr h="376200"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95000"/>
                        </a:lnSpc>
                        <a:spcBef>
                          <a:spcPts val="961"/>
                        </a:spcBef>
                      </a:pPr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Consolas"/>
                        </a:rPr>
                        <a:t>0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28080">
                      <a:solidFill>
                        <a:srgbClr val="ffffff"/>
                      </a:solidFill>
                    </a:lnL>
                    <a:lnR w="12240">
                      <a:solidFill>
                        <a:srgbClr val="eceae3"/>
                      </a:solidFill>
                    </a:lnR>
                    <a:lnT w="28080">
                      <a:solidFill>
                        <a:srgbClr val="ffffff"/>
                      </a:solidFill>
                    </a:lnT>
                    <a:lnB w="28080">
                      <a:solidFill>
                        <a:srgbClr val="ffffff"/>
                      </a:solidFill>
                    </a:lnB>
                    <a:solidFill>
                      <a:srgbClr val="eceae3">
                        <a:alpha val="30000"/>
                      </a:srgbClr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95000"/>
                        </a:lnSpc>
                        <a:spcBef>
                          <a:spcPts val="961"/>
                        </a:spcBef>
                      </a:pPr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Consolas"/>
                        </a:rPr>
                        <a:t>4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eceae3"/>
                      </a:solidFill>
                    </a:lnL>
                    <a:lnR w="12240">
                      <a:solidFill>
                        <a:srgbClr val="eceae3"/>
                      </a:solidFill>
                    </a:lnR>
                    <a:lnT w="28080">
                      <a:solidFill>
                        <a:srgbClr val="ffffff"/>
                      </a:solidFill>
                    </a:lnT>
                    <a:lnB w="28080">
                      <a:solidFill>
                        <a:srgbClr val="ffffff"/>
                      </a:solidFill>
                    </a:lnB>
                    <a:solidFill>
                      <a:srgbClr val="c87d0e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95000"/>
                        </a:lnSpc>
                        <a:spcBef>
                          <a:spcPts val="961"/>
                        </a:spcBef>
                      </a:pPr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Consolas"/>
                        </a:rPr>
                        <a:t>4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eceae3"/>
                      </a:solidFill>
                    </a:lnL>
                    <a:lnR w="12240">
                      <a:solidFill>
                        <a:srgbClr val="eceae3"/>
                      </a:solidFill>
                    </a:lnR>
                    <a:lnT w="28080">
                      <a:solidFill>
                        <a:srgbClr val="ffffff"/>
                      </a:solidFill>
                    </a:lnT>
                    <a:lnB w="28080">
                      <a:solidFill>
                        <a:srgbClr val="ffffff"/>
                      </a:solidFill>
                    </a:lnB>
                    <a:solidFill>
                      <a:srgbClr val="c87d0e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95000"/>
                        </a:lnSpc>
                        <a:spcBef>
                          <a:spcPts val="961"/>
                        </a:spcBef>
                      </a:pPr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Consolas"/>
                        </a:rPr>
                        <a:t>4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eceae3"/>
                      </a:solidFill>
                    </a:lnL>
                    <a:lnR w="28080">
                      <a:solidFill>
                        <a:srgbClr val="ffffff"/>
                      </a:solidFill>
                    </a:lnR>
                    <a:lnT w="28080">
                      <a:solidFill>
                        <a:srgbClr val="ffffff"/>
                      </a:solidFill>
                    </a:lnT>
                    <a:lnB w="28080">
                      <a:solidFill>
                        <a:srgbClr val="ffffff"/>
                      </a:solidFill>
                    </a:lnB>
                    <a:solidFill>
                      <a:srgbClr val="c87d0e"/>
                    </a:solidFill>
                  </a:tcPr>
                </a:tc>
              </a:tr>
            </a:tbl>
          </a:graphicData>
        </a:graphic>
      </p:graphicFrame>
      <p:sp>
        <p:nvSpPr>
          <p:cNvPr id="344" name="CustomShape 46"/>
          <p:cNvSpPr/>
          <p:nvPr/>
        </p:nvSpPr>
        <p:spPr>
          <a:xfrm>
            <a:off x="6948720" y="5344920"/>
            <a:ext cx="3042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aphicFrame>
        <p:nvGraphicFramePr>
          <p:cNvPr id="345" name="Table 47"/>
          <p:cNvGraphicFramePr/>
          <p:nvPr/>
        </p:nvGraphicFramePr>
        <p:xfrm>
          <a:off x="7394400" y="5134680"/>
          <a:ext cx="1674360" cy="375840"/>
        </p:xfrm>
        <a:graphic>
          <a:graphicData uri="http://schemas.openxmlformats.org/drawingml/2006/table">
            <a:tbl>
              <a:tblPr/>
              <a:tblGrid>
                <a:gridCol w="419400"/>
                <a:gridCol w="417960"/>
                <a:gridCol w="417960"/>
                <a:gridCol w="419400"/>
              </a:tblGrid>
              <a:tr h="376200"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95000"/>
                        </a:lnSpc>
                        <a:spcBef>
                          <a:spcPts val="961"/>
                        </a:spcBef>
                      </a:pPr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Consolas"/>
                        </a:rPr>
                        <a:t>1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28080">
                      <a:solidFill>
                        <a:srgbClr val="ffffff"/>
                      </a:solidFill>
                    </a:lnL>
                    <a:lnR w="12240">
                      <a:solidFill>
                        <a:srgbClr val="eceae3"/>
                      </a:solidFill>
                    </a:lnR>
                    <a:lnT w="28080">
                      <a:solidFill>
                        <a:srgbClr val="ffffff"/>
                      </a:solidFill>
                    </a:lnT>
                    <a:lnB w="28080">
                      <a:solidFill>
                        <a:srgbClr val="ffffff"/>
                      </a:solidFill>
                    </a:lnB>
                    <a:solidFill>
                      <a:srgbClr val="c87d0e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95000"/>
                        </a:lnSpc>
                        <a:spcBef>
                          <a:spcPts val="961"/>
                        </a:spcBef>
                      </a:pPr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Consolas"/>
                        </a:rPr>
                        <a:t>0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eceae3"/>
                      </a:solidFill>
                    </a:lnL>
                    <a:lnR w="12240">
                      <a:solidFill>
                        <a:srgbClr val="eceae3"/>
                      </a:solidFill>
                    </a:lnR>
                    <a:lnT w="28080">
                      <a:solidFill>
                        <a:srgbClr val="ffffff"/>
                      </a:solidFill>
                    </a:lnT>
                    <a:lnB w="28080">
                      <a:solidFill>
                        <a:srgbClr val="ffffff"/>
                      </a:solidFill>
                    </a:lnB>
                    <a:solidFill>
                      <a:srgbClr val="c87d0e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95000"/>
                        </a:lnSpc>
                        <a:spcBef>
                          <a:spcPts val="961"/>
                        </a:spcBef>
                      </a:pPr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Consolas"/>
                        </a:rPr>
                        <a:t>0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eceae3"/>
                      </a:solidFill>
                    </a:lnL>
                    <a:lnR w="12240">
                      <a:solidFill>
                        <a:srgbClr val="eceae3"/>
                      </a:solidFill>
                    </a:lnR>
                    <a:lnT w="28080">
                      <a:solidFill>
                        <a:srgbClr val="ffffff"/>
                      </a:solidFill>
                    </a:lnT>
                    <a:lnB w="28080">
                      <a:solidFill>
                        <a:srgbClr val="ffffff"/>
                      </a:solidFill>
                    </a:lnB>
                    <a:solidFill>
                      <a:srgbClr val="c87d0e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95000"/>
                        </a:lnSpc>
                        <a:spcBef>
                          <a:spcPts val="961"/>
                        </a:spcBef>
                      </a:pPr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Consolas"/>
                        </a:rPr>
                        <a:t>0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eceae3"/>
                      </a:solidFill>
                    </a:lnL>
                    <a:lnR w="28080">
                      <a:solidFill>
                        <a:srgbClr val="ffffff"/>
                      </a:solidFill>
                    </a:lnR>
                    <a:lnT w="28080">
                      <a:solidFill>
                        <a:srgbClr val="ffffff"/>
                      </a:solidFill>
                    </a:lnT>
                    <a:lnB w="28080">
                      <a:solidFill>
                        <a:srgbClr val="ffffff"/>
                      </a:solidFill>
                    </a:lnB>
                    <a:solidFill>
                      <a:srgbClr val="c87d0e"/>
                    </a:solidFill>
                  </a:tcPr>
                </a:tc>
              </a:tr>
            </a:tbl>
          </a:graphicData>
        </a:graphic>
      </p:graphicFrame>
      <p:sp>
        <p:nvSpPr>
          <p:cNvPr id="346" name="CustomShape 48"/>
          <p:cNvSpPr/>
          <p:nvPr/>
        </p:nvSpPr>
        <p:spPr>
          <a:xfrm>
            <a:off x="9236880" y="5344920"/>
            <a:ext cx="3042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aphicFrame>
        <p:nvGraphicFramePr>
          <p:cNvPr id="347" name="Table 49"/>
          <p:cNvGraphicFramePr/>
          <p:nvPr/>
        </p:nvGraphicFramePr>
        <p:xfrm>
          <a:off x="9682200" y="5134680"/>
          <a:ext cx="1674360" cy="375840"/>
        </p:xfrm>
        <a:graphic>
          <a:graphicData uri="http://schemas.openxmlformats.org/drawingml/2006/table">
            <a:tbl>
              <a:tblPr/>
              <a:tblGrid>
                <a:gridCol w="419400"/>
                <a:gridCol w="417960"/>
                <a:gridCol w="417960"/>
                <a:gridCol w="419400"/>
              </a:tblGrid>
              <a:tr h="376200"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95000"/>
                        </a:lnSpc>
                        <a:spcBef>
                          <a:spcPts val="961"/>
                        </a:spcBef>
                      </a:pPr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Consolas"/>
                        </a:rPr>
                        <a:t>1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28080">
                      <a:solidFill>
                        <a:srgbClr val="ffffff"/>
                      </a:solidFill>
                    </a:lnL>
                    <a:lnR w="12240">
                      <a:solidFill>
                        <a:srgbClr val="eceae3"/>
                      </a:solidFill>
                    </a:lnR>
                    <a:lnT w="28080">
                      <a:solidFill>
                        <a:srgbClr val="ffffff"/>
                      </a:solidFill>
                    </a:lnT>
                    <a:lnB w="28080">
                      <a:solidFill>
                        <a:srgbClr val="ffffff"/>
                      </a:solidFill>
                    </a:lnB>
                    <a:solidFill>
                      <a:srgbClr val="eceae3">
                        <a:alpha val="30000"/>
                      </a:srgbClr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95000"/>
                        </a:lnSpc>
                        <a:spcBef>
                          <a:spcPts val="961"/>
                        </a:spcBef>
                      </a:pPr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Consolas"/>
                        </a:rPr>
                        <a:t>0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eceae3"/>
                      </a:solidFill>
                    </a:lnL>
                    <a:lnR w="12240">
                      <a:solidFill>
                        <a:srgbClr val="eceae3"/>
                      </a:solidFill>
                    </a:lnR>
                    <a:lnT w="28080">
                      <a:solidFill>
                        <a:srgbClr val="ffffff"/>
                      </a:solidFill>
                    </a:lnT>
                    <a:lnB w="28080">
                      <a:solidFill>
                        <a:srgbClr val="ffffff"/>
                      </a:solidFill>
                    </a:lnB>
                    <a:solidFill>
                      <a:srgbClr val="eceae3">
                        <a:alpha val="30000"/>
                      </a:srgbClr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95000"/>
                        </a:lnSpc>
                        <a:spcBef>
                          <a:spcPts val="961"/>
                        </a:spcBef>
                      </a:pPr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Consolas"/>
                        </a:rPr>
                        <a:t>0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eceae3"/>
                      </a:solidFill>
                    </a:lnL>
                    <a:lnR w="12240">
                      <a:solidFill>
                        <a:srgbClr val="eceae3"/>
                      </a:solidFill>
                    </a:lnR>
                    <a:lnT w="28080">
                      <a:solidFill>
                        <a:srgbClr val="ffffff"/>
                      </a:solidFill>
                    </a:lnT>
                    <a:lnB w="28080">
                      <a:solidFill>
                        <a:srgbClr val="ffffff"/>
                      </a:solidFill>
                    </a:lnB>
                    <a:solidFill>
                      <a:srgbClr val="eceae3">
                        <a:alpha val="30000"/>
                      </a:srgbClr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95000"/>
                        </a:lnSpc>
                        <a:spcBef>
                          <a:spcPts val="961"/>
                        </a:spcBef>
                      </a:pPr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Consolas"/>
                        </a:rPr>
                        <a:t>1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eceae3"/>
                      </a:solidFill>
                    </a:lnL>
                    <a:lnR w="28080">
                      <a:solidFill>
                        <a:srgbClr val="ffffff"/>
                      </a:solidFill>
                    </a:lnR>
                    <a:lnT w="28080">
                      <a:solidFill>
                        <a:srgbClr val="ffffff"/>
                      </a:solidFill>
                    </a:lnT>
                    <a:lnB w="28080">
                      <a:solidFill>
                        <a:srgbClr val="ffffff"/>
                      </a:solidFill>
                    </a:lnB>
                    <a:solidFill>
                      <a:srgbClr val="c87d0e"/>
                    </a:solidFill>
                  </a:tcPr>
                </a:tc>
              </a:tr>
            </a:tbl>
          </a:graphicData>
        </a:graphic>
      </p:graphicFrame>
      <p:sp>
        <p:nvSpPr>
          <p:cNvPr id="348" name="CustomShape 50"/>
          <p:cNvSpPr/>
          <p:nvPr/>
        </p:nvSpPr>
        <p:spPr>
          <a:xfrm>
            <a:off x="11504520" y="5344920"/>
            <a:ext cx="3042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9" name="CustomShape 51"/>
          <p:cNvSpPr/>
          <p:nvPr/>
        </p:nvSpPr>
        <p:spPr>
          <a:xfrm>
            <a:off x="4541040" y="5022000"/>
            <a:ext cx="534600" cy="51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…</a:t>
            </a:r>
            <a:endParaRPr b="0" lang="en-US" sz="2800" spc="-1" strike="noStrike">
              <a:latin typeface="Arial"/>
            </a:endParaRPr>
          </a:p>
        </p:txBody>
      </p:sp>
      <p:graphicFrame>
        <p:nvGraphicFramePr>
          <p:cNvPr id="350" name="Table 52"/>
          <p:cNvGraphicFramePr/>
          <p:nvPr/>
        </p:nvGraphicFramePr>
        <p:xfrm>
          <a:off x="526680" y="5134680"/>
          <a:ext cx="1674360" cy="375840"/>
        </p:xfrm>
        <a:graphic>
          <a:graphicData uri="http://schemas.openxmlformats.org/drawingml/2006/table">
            <a:tbl>
              <a:tblPr/>
              <a:tblGrid>
                <a:gridCol w="419400"/>
                <a:gridCol w="417960"/>
                <a:gridCol w="417960"/>
                <a:gridCol w="419400"/>
              </a:tblGrid>
              <a:tr h="376200"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95000"/>
                        </a:lnSpc>
                        <a:spcBef>
                          <a:spcPts val="961"/>
                        </a:spcBef>
                      </a:pPr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Consolas"/>
                        </a:rPr>
                        <a:t>0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28080">
                      <a:solidFill>
                        <a:srgbClr val="ffffff"/>
                      </a:solidFill>
                    </a:lnL>
                    <a:lnR w="12240">
                      <a:solidFill>
                        <a:srgbClr val="eceae3"/>
                      </a:solidFill>
                    </a:lnR>
                    <a:lnT w="28080">
                      <a:solidFill>
                        <a:srgbClr val="ffffff"/>
                      </a:solidFill>
                    </a:lnT>
                    <a:lnB w="28080">
                      <a:solidFill>
                        <a:srgbClr val="ffffff"/>
                      </a:solidFill>
                    </a:lnB>
                    <a:solidFill>
                      <a:srgbClr val="eceae3">
                        <a:alpha val="30000"/>
                      </a:srgbClr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95000"/>
                        </a:lnSpc>
                        <a:spcBef>
                          <a:spcPts val="961"/>
                        </a:spcBef>
                      </a:pPr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Consolas"/>
                        </a:rPr>
                        <a:t>2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eceae3"/>
                      </a:solidFill>
                    </a:lnL>
                    <a:lnR w="12240">
                      <a:solidFill>
                        <a:srgbClr val="eceae3"/>
                      </a:solidFill>
                    </a:lnR>
                    <a:lnT w="28080">
                      <a:solidFill>
                        <a:srgbClr val="ffffff"/>
                      </a:solidFill>
                    </a:lnT>
                    <a:lnB w="28080">
                      <a:solidFill>
                        <a:srgbClr val="ffffff"/>
                      </a:solidFill>
                    </a:lnB>
                    <a:solidFill>
                      <a:srgbClr val="eceae3">
                        <a:alpha val="30000"/>
                      </a:srgbClr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95000"/>
                        </a:lnSpc>
                        <a:spcBef>
                          <a:spcPts val="961"/>
                        </a:spcBef>
                      </a:pPr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Consolas"/>
                        </a:rPr>
                        <a:t>0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eceae3"/>
                      </a:solidFill>
                    </a:lnL>
                    <a:lnR w="12240">
                      <a:solidFill>
                        <a:srgbClr val="eceae3"/>
                      </a:solidFill>
                    </a:lnR>
                    <a:lnT w="28080">
                      <a:solidFill>
                        <a:srgbClr val="ffffff"/>
                      </a:solidFill>
                    </a:lnT>
                    <a:lnB w="28080">
                      <a:solidFill>
                        <a:srgbClr val="ffffff"/>
                      </a:solidFill>
                    </a:lnB>
                    <a:solidFill>
                      <a:srgbClr val="eceae3">
                        <a:alpha val="30000"/>
                      </a:srgbClr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95000"/>
                        </a:lnSpc>
                        <a:spcBef>
                          <a:spcPts val="961"/>
                        </a:spcBef>
                      </a:pPr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Consolas"/>
                        </a:rPr>
                        <a:t>2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eceae3"/>
                      </a:solidFill>
                    </a:lnL>
                    <a:lnR w="28080">
                      <a:solidFill>
                        <a:srgbClr val="ffffff"/>
                      </a:solidFill>
                    </a:lnR>
                    <a:lnT w="28080">
                      <a:solidFill>
                        <a:srgbClr val="ffffff"/>
                      </a:solidFill>
                    </a:lnT>
                    <a:lnB w="28080">
                      <a:solidFill>
                        <a:srgbClr val="ffffff"/>
                      </a:solidFill>
                    </a:lnB>
                    <a:solidFill>
                      <a:srgbClr val="c87d0e"/>
                    </a:solidFill>
                  </a:tcPr>
                </a:tc>
              </a:tr>
            </a:tbl>
          </a:graphicData>
        </a:graphic>
      </p:graphicFrame>
      <p:sp>
        <p:nvSpPr>
          <p:cNvPr id="351" name="CustomShape 53"/>
          <p:cNvSpPr/>
          <p:nvPr/>
        </p:nvSpPr>
        <p:spPr>
          <a:xfrm>
            <a:off x="2373480" y="6154200"/>
            <a:ext cx="3042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aphicFrame>
        <p:nvGraphicFramePr>
          <p:cNvPr id="352" name="Table 54"/>
          <p:cNvGraphicFramePr/>
          <p:nvPr/>
        </p:nvGraphicFramePr>
        <p:xfrm>
          <a:off x="2819520" y="5943960"/>
          <a:ext cx="1674360" cy="375840"/>
        </p:xfrm>
        <a:graphic>
          <a:graphicData uri="http://schemas.openxmlformats.org/drawingml/2006/table">
            <a:tbl>
              <a:tblPr/>
              <a:tblGrid>
                <a:gridCol w="419400"/>
                <a:gridCol w="417960"/>
                <a:gridCol w="417960"/>
                <a:gridCol w="419400"/>
              </a:tblGrid>
              <a:tr h="376200"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95000"/>
                        </a:lnSpc>
                        <a:spcBef>
                          <a:spcPts val="961"/>
                        </a:spcBef>
                      </a:pPr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Consolas"/>
                        </a:rPr>
                        <a:t>1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28080">
                      <a:solidFill>
                        <a:srgbClr val="ffffff"/>
                      </a:solidFill>
                    </a:lnL>
                    <a:lnR w="12240">
                      <a:solidFill>
                        <a:srgbClr val="eceae3"/>
                      </a:solidFill>
                    </a:lnR>
                    <a:lnT w="28080">
                      <a:solidFill>
                        <a:srgbClr val="ffffff"/>
                      </a:solidFill>
                    </a:lnT>
                    <a:lnB w="28080">
                      <a:solidFill>
                        <a:srgbClr val="ffffff"/>
                      </a:solidFill>
                    </a:lnB>
                    <a:solidFill>
                      <a:srgbClr val="eceae3">
                        <a:alpha val="30000"/>
                      </a:srgbClr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95000"/>
                        </a:lnSpc>
                        <a:spcBef>
                          <a:spcPts val="961"/>
                        </a:spcBef>
                      </a:pPr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Consolas"/>
                        </a:rPr>
                        <a:t>0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eceae3"/>
                      </a:solidFill>
                    </a:lnL>
                    <a:lnR w="12240">
                      <a:solidFill>
                        <a:srgbClr val="eceae3"/>
                      </a:solidFill>
                    </a:lnR>
                    <a:lnT w="28080">
                      <a:solidFill>
                        <a:srgbClr val="ffffff"/>
                      </a:solidFill>
                    </a:lnT>
                    <a:lnB w="28080">
                      <a:solidFill>
                        <a:srgbClr val="ffffff"/>
                      </a:solidFill>
                    </a:lnB>
                    <a:solidFill>
                      <a:srgbClr val="eceae3">
                        <a:alpha val="30000"/>
                      </a:srgbClr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95000"/>
                        </a:lnSpc>
                        <a:spcBef>
                          <a:spcPts val="961"/>
                        </a:spcBef>
                      </a:pPr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Consolas"/>
                        </a:rPr>
                        <a:t>0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eceae3"/>
                      </a:solidFill>
                    </a:lnL>
                    <a:lnR w="12240">
                      <a:solidFill>
                        <a:srgbClr val="eceae3"/>
                      </a:solidFill>
                    </a:lnR>
                    <a:lnT w="28080">
                      <a:solidFill>
                        <a:srgbClr val="ffffff"/>
                      </a:solidFill>
                    </a:lnT>
                    <a:lnB w="28080">
                      <a:solidFill>
                        <a:srgbClr val="ffffff"/>
                      </a:solidFill>
                    </a:lnB>
                    <a:solidFill>
                      <a:srgbClr val="eceae3">
                        <a:alpha val="30000"/>
                      </a:srgbClr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95000"/>
                        </a:lnSpc>
                        <a:spcBef>
                          <a:spcPts val="961"/>
                        </a:spcBef>
                      </a:pPr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Consolas"/>
                        </a:rPr>
                        <a:t>3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eceae3"/>
                      </a:solidFill>
                    </a:lnL>
                    <a:lnR w="28080">
                      <a:solidFill>
                        <a:srgbClr val="ffffff"/>
                      </a:solidFill>
                    </a:lnR>
                    <a:lnT w="28080">
                      <a:solidFill>
                        <a:srgbClr val="ffffff"/>
                      </a:solidFill>
                    </a:lnT>
                    <a:lnB w="28080">
                      <a:solidFill>
                        <a:srgbClr val="ffffff"/>
                      </a:solidFill>
                    </a:lnB>
                    <a:solidFill>
                      <a:srgbClr val="c87d0e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53" name="Table 55"/>
          <p:cNvGraphicFramePr/>
          <p:nvPr/>
        </p:nvGraphicFramePr>
        <p:xfrm>
          <a:off x="5106960" y="5943960"/>
          <a:ext cx="1674360" cy="375840"/>
        </p:xfrm>
        <a:graphic>
          <a:graphicData uri="http://schemas.openxmlformats.org/drawingml/2006/table">
            <a:tbl>
              <a:tblPr/>
              <a:tblGrid>
                <a:gridCol w="419400"/>
                <a:gridCol w="417960"/>
                <a:gridCol w="417960"/>
                <a:gridCol w="419400"/>
              </a:tblGrid>
              <a:tr h="376200"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95000"/>
                        </a:lnSpc>
                        <a:spcBef>
                          <a:spcPts val="961"/>
                        </a:spcBef>
                      </a:pPr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Consolas"/>
                        </a:rPr>
                        <a:t>4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28080">
                      <a:solidFill>
                        <a:srgbClr val="ffffff"/>
                      </a:solidFill>
                    </a:lnL>
                    <a:lnR w="12240">
                      <a:solidFill>
                        <a:srgbClr val="eceae3"/>
                      </a:solidFill>
                    </a:lnR>
                    <a:lnT w="28080">
                      <a:solidFill>
                        <a:srgbClr val="ffffff"/>
                      </a:solidFill>
                    </a:lnT>
                    <a:lnB w="28080">
                      <a:solidFill>
                        <a:srgbClr val="ffffff"/>
                      </a:solidFill>
                    </a:lnB>
                    <a:solidFill>
                      <a:srgbClr val="eceae3">
                        <a:alpha val="30000"/>
                      </a:srgbClr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95000"/>
                        </a:lnSpc>
                        <a:spcBef>
                          <a:spcPts val="961"/>
                        </a:spcBef>
                      </a:pPr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Consolas"/>
                        </a:rPr>
                        <a:t>4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eceae3"/>
                      </a:solidFill>
                    </a:lnL>
                    <a:lnR w="12240">
                      <a:solidFill>
                        <a:srgbClr val="eceae3"/>
                      </a:solidFill>
                    </a:lnR>
                    <a:lnT w="28080">
                      <a:solidFill>
                        <a:srgbClr val="ffffff"/>
                      </a:solidFill>
                    </a:lnT>
                    <a:lnB w="28080">
                      <a:solidFill>
                        <a:srgbClr val="ffffff"/>
                      </a:solidFill>
                    </a:lnB>
                    <a:solidFill>
                      <a:srgbClr val="c87d0e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95000"/>
                        </a:lnSpc>
                        <a:spcBef>
                          <a:spcPts val="961"/>
                        </a:spcBef>
                      </a:pPr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Consolas"/>
                        </a:rPr>
                        <a:t>4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eceae3"/>
                      </a:solidFill>
                    </a:lnL>
                    <a:lnR w="12240">
                      <a:solidFill>
                        <a:srgbClr val="eceae3"/>
                      </a:solidFill>
                    </a:lnR>
                    <a:lnT w="28080">
                      <a:solidFill>
                        <a:srgbClr val="ffffff"/>
                      </a:solidFill>
                    </a:lnT>
                    <a:lnB w="28080">
                      <a:solidFill>
                        <a:srgbClr val="ffffff"/>
                      </a:solidFill>
                    </a:lnB>
                    <a:solidFill>
                      <a:srgbClr val="c87d0e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95000"/>
                        </a:lnSpc>
                        <a:spcBef>
                          <a:spcPts val="961"/>
                        </a:spcBef>
                      </a:pPr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Consolas"/>
                        </a:rPr>
                        <a:t>3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eceae3"/>
                      </a:solidFill>
                    </a:lnL>
                    <a:lnR w="28080">
                      <a:solidFill>
                        <a:srgbClr val="ffffff"/>
                      </a:solidFill>
                    </a:lnR>
                    <a:lnT w="28080">
                      <a:solidFill>
                        <a:srgbClr val="ffffff"/>
                      </a:solidFill>
                    </a:lnT>
                    <a:lnB w="28080">
                      <a:solidFill>
                        <a:srgbClr val="ffffff"/>
                      </a:solidFill>
                    </a:lnB>
                    <a:solidFill>
                      <a:srgbClr val="c87d0e"/>
                    </a:solidFill>
                  </a:tcPr>
                </a:tc>
              </a:tr>
            </a:tbl>
          </a:graphicData>
        </a:graphic>
      </p:graphicFrame>
      <p:sp>
        <p:nvSpPr>
          <p:cNvPr id="354" name="CustomShape 56"/>
          <p:cNvSpPr/>
          <p:nvPr/>
        </p:nvSpPr>
        <p:spPr>
          <a:xfrm>
            <a:off x="6948720" y="6154200"/>
            <a:ext cx="3042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aphicFrame>
        <p:nvGraphicFramePr>
          <p:cNvPr id="355" name="Table 57"/>
          <p:cNvGraphicFramePr/>
          <p:nvPr/>
        </p:nvGraphicFramePr>
        <p:xfrm>
          <a:off x="7394400" y="5943960"/>
          <a:ext cx="1674360" cy="375840"/>
        </p:xfrm>
        <a:graphic>
          <a:graphicData uri="http://schemas.openxmlformats.org/drawingml/2006/table">
            <a:tbl>
              <a:tblPr/>
              <a:tblGrid>
                <a:gridCol w="419400"/>
                <a:gridCol w="417960"/>
                <a:gridCol w="417960"/>
                <a:gridCol w="419400"/>
              </a:tblGrid>
              <a:tr h="376200"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95000"/>
                        </a:lnSpc>
                        <a:spcBef>
                          <a:spcPts val="961"/>
                        </a:spcBef>
                      </a:pPr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Consolas"/>
                        </a:rPr>
                        <a:t>4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28080">
                      <a:solidFill>
                        <a:srgbClr val="ffffff"/>
                      </a:solidFill>
                    </a:lnL>
                    <a:lnR w="12240">
                      <a:solidFill>
                        <a:srgbClr val="eceae3"/>
                      </a:solidFill>
                    </a:lnR>
                    <a:lnT w="28080">
                      <a:solidFill>
                        <a:srgbClr val="ffffff"/>
                      </a:solidFill>
                    </a:lnT>
                    <a:lnB w="28080">
                      <a:solidFill>
                        <a:srgbClr val="ffffff"/>
                      </a:solidFill>
                    </a:lnB>
                    <a:solidFill>
                      <a:srgbClr val="c87d0e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95000"/>
                        </a:lnSpc>
                        <a:spcBef>
                          <a:spcPts val="961"/>
                        </a:spcBef>
                      </a:pPr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Consolas"/>
                        </a:rPr>
                        <a:t>4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eceae3"/>
                      </a:solidFill>
                    </a:lnL>
                    <a:lnR w="12240">
                      <a:solidFill>
                        <a:srgbClr val="eceae3"/>
                      </a:solidFill>
                    </a:lnR>
                    <a:lnT w="28080">
                      <a:solidFill>
                        <a:srgbClr val="ffffff"/>
                      </a:solidFill>
                    </a:lnT>
                    <a:lnB w="28080">
                      <a:solidFill>
                        <a:srgbClr val="ffffff"/>
                      </a:solidFill>
                    </a:lnB>
                    <a:solidFill>
                      <a:srgbClr val="c87d0e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95000"/>
                        </a:lnSpc>
                        <a:spcBef>
                          <a:spcPts val="961"/>
                        </a:spcBef>
                      </a:pPr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Consolas"/>
                        </a:rPr>
                        <a:t>4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eceae3"/>
                      </a:solidFill>
                    </a:lnL>
                    <a:lnR w="12240">
                      <a:solidFill>
                        <a:srgbClr val="eceae3"/>
                      </a:solidFill>
                    </a:lnR>
                    <a:lnT w="28080">
                      <a:solidFill>
                        <a:srgbClr val="ffffff"/>
                      </a:solidFill>
                    </a:lnT>
                    <a:lnB w="28080">
                      <a:solidFill>
                        <a:srgbClr val="ffffff"/>
                      </a:solidFill>
                    </a:lnB>
                    <a:solidFill>
                      <a:srgbClr val="c87d0e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95000"/>
                        </a:lnSpc>
                        <a:spcBef>
                          <a:spcPts val="961"/>
                        </a:spcBef>
                      </a:pPr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Consolas"/>
                        </a:rPr>
                        <a:t>4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eceae3"/>
                      </a:solidFill>
                    </a:lnL>
                    <a:lnR w="28080">
                      <a:solidFill>
                        <a:srgbClr val="ffffff"/>
                      </a:solidFill>
                    </a:lnR>
                    <a:lnT w="28080">
                      <a:solidFill>
                        <a:srgbClr val="ffffff"/>
                      </a:solidFill>
                    </a:lnT>
                    <a:lnB w="28080">
                      <a:solidFill>
                        <a:srgbClr val="ffffff"/>
                      </a:solidFill>
                    </a:lnB>
                    <a:solidFill>
                      <a:srgbClr val="c87d0e"/>
                    </a:solidFill>
                  </a:tcPr>
                </a:tc>
              </a:tr>
            </a:tbl>
          </a:graphicData>
        </a:graphic>
      </p:graphicFrame>
      <p:sp>
        <p:nvSpPr>
          <p:cNvPr id="356" name="CustomShape 58"/>
          <p:cNvSpPr/>
          <p:nvPr/>
        </p:nvSpPr>
        <p:spPr>
          <a:xfrm>
            <a:off x="4541040" y="5881320"/>
            <a:ext cx="534600" cy="51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…</a:t>
            </a:r>
            <a:endParaRPr b="0" lang="en-US" sz="2800" spc="-1" strike="noStrike">
              <a:latin typeface="Arial"/>
            </a:endParaRPr>
          </a:p>
        </p:txBody>
      </p:sp>
      <p:graphicFrame>
        <p:nvGraphicFramePr>
          <p:cNvPr id="357" name="Table 59"/>
          <p:cNvGraphicFramePr/>
          <p:nvPr/>
        </p:nvGraphicFramePr>
        <p:xfrm>
          <a:off x="526680" y="5943960"/>
          <a:ext cx="1674360" cy="375840"/>
        </p:xfrm>
        <a:graphic>
          <a:graphicData uri="http://schemas.openxmlformats.org/drawingml/2006/table">
            <a:tbl>
              <a:tblPr/>
              <a:tblGrid>
                <a:gridCol w="419400"/>
                <a:gridCol w="417960"/>
                <a:gridCol w="417960"/>
                <a:gridCol w="419400"/>
              </a:tblGrid>
              <a:tr h="376200"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95000"/>
                        </a:lnSpc>
                        <a:spcBef>
                          <a:spcPts val="961"/>
                        </a:spcBef>
                      </a:pPr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Consolas"/>
                        </a:rPr>
                        <a:t>1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28080">
                      <a:solidFill>
                        <a:srgbClr val="ffffff"/>
                      </a:solidFill>
                    </a:lnL>
                    <a:lnR w="12240">
                      <a:solidFill>
                        <a:srgbClr val="eceae3"/>
                      </a:solidFill>
                    </a:lnR>
                    <a:lnT w="28080">
                      <a:solidFill>
                        <a:srgbClr val="ffffff"/>
                      </a:solidFill>
                    </a:lnT>
                    <a:lnB w="28080">
                      <a:solidFill>
                        <a:srgbClr val="ffffff"/>
                      </a:solidFill>
                    </a:lnB>
                    <a:solidFill>
                      <a:srgbClr val="eceae3">
                        <a:alpha val="30000"/>
                      </a:srgbClr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95000"/>
                        </a:lnSpc>
                        <a:spcBef>
                          <a:spcPts val="961"/>
                        </a:spcBef>
                      </a:pPr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Consolas"/>
                        </a:rPr>
                        <a:t>0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eceae3"/>
                      </a:solidFill>
                    </a:lnL>
                    <a:lnR w="12240">
                      <a:solidFill>
                        <a:srgbClr val="eceae3"/>
                      </a:solidFill>
                    </a:lnR>
                    <a:lnT w="28080">
                      <a:solidFill>
                        <a:srgbClr val="ffffff"/>
                      </a:solidFill>
                    </a:lnT>
                    <a:lnB w="28080">
                      <a:solidFill>
                        <a:srgbClr val="ffffff"/>
                      </a:solidFill>
                    </a:lnB>
                    <a:solidFill>
                      <a:srgbClr val="eceae3">
                        <a:alpha val="30000"/>
                      </a:srgbClr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95000"/>
                        </a:lnSpc>
                        <a:spcBef>
                          <a:spcPts val="961"/>
                        </a:spcBef>
                      </a:pPr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Consolas"/>
                        </a:rPr>
                        <a:t>0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eceae3"/>
                      </a:solidFill>
                    </a:lnL>
                    <a:lnR w="12240">
                      <a:solidFill>
                        <a:srgbClr val="eceae3"/>
                      </a:solidFill>
                    </a:lnR>
                    <a:lnT w="28080">
                      <a:solidFill>
                        <a:srgbClr val="ffffff"/>
                      </a:solidFill>
                    </a:lnT>
                    <a:lnB w="28080">
                      <a:solidFill>
                        <a:srgbClr val="ffffff"/>
                      </a:solidFill>
                    </a:lnB>
                    <a:solidFill>
                      <a:srgbClr val="eceae3">
                        <a:alpha val="30000"/>
                      </a:srgbClr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95000"/>
                        </a:lnSpc>
                        <a:spcBef>
                          <a:spcPts val="961"/>
                        </a:spcBef>
                      </a:pPr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Consolas"/>
                        </a:rPr>
                        <a:t>2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eceae3"/>
                      </a:solidFill>
                    </a:lnL>
                    <a:lnR w="28080">
                      <a:solidFill>
                        <a:srgbClr val="ffffff"/>
                      </a:solidFill>
                    </a:lnR>
                    <a:lnT w="28080">
                      <a:solidFill>
                        <a:srgbClr val="ffffff"/>
                      </a:solidFill>
                    </a:lnT>
                    <a:lnB w="28080">
                      <a:solidFill>
                        <a:srgbClr val="ffffff"/>
                      </a:solidFill>
                    </a:lnB>
                    <a:solidFill>
                      <a:srgbClr val="c87d0e"/>
                    </a:solidFill>
                  </a:tcPr>
                </a:tc>
              </a:tr>
            </a:tbl>
          </a:graphicData>
        </a:graphic>
      </p:graphicFrame>
      <p:sp>
        <p:nvSpPr>
          <p:cNvPr id="358" name="CustomShape 60"/>
          <p:cNvSpPr/>
          <p:nvPr/>
        </p:nvSpPr>
        <p:spPr>
          <a:xfrm>
            <a:off x="9218520" y="6154200"/>
            <a:ext cx="3042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9" name="CustomShape 61"/>
          <p:cNvSpPr/>
          <p:nvPr/>
        </p:nvSpPr>
        <p:spPr>
          <a:xfrm>
            <a:off x="9446400" y="5877720"/>
            <a:ext cx="1059120" cy="51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stop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360" name="CustomShape 62"/>
          <p:cNvSpPr/>
          <p:nvPr/>
        </p:nvSpPr>
        <p:spPr>
          <a:xfrm>
            <a:off x="190440" y="1151280"/>
            <a:ext cx="11804040" cy="5569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>
            <a:noAutofit/>
          </a:bodyPr>
          <a:p>
            <a:pPr marL="304920" indent="-30420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</a:rPr>
              <a:t>Generating the variations for </a:t>
            </a:r>
            <a:r>
              <a:rPr b="0" i="1" lang="en-US" sz="3400" spc="-1" strike="noStrike">
                <a:solidFill>
                  <a:srgbClr val="f3cd60"/>
                </a:solidFill>
                <a:latin typeface="Calibri"/>
              </a:rPr>
              <a:t>n</a:t>
            </a:r>
            <a:r>
              <a:rPr b="0" lang="en-US" sz="3400" spc="-1" strike="noStrike">
                <a:solidFill>
                  <a:srgbClr val="ffffff"/>
                </a:solidFill>
                <a:latin typeface="Calibri"/>
              </a:rPr>
              <a:t> = 5 and </a:t>
            </a:r>
            <a:r>
              <a:rPr b="0" i="1" lang="en-US" sz="3400" spc="-1" strike="noStrike">
                <a:solidFill>
                  <a:srgbClr val="f3cd60"/>
                </a:solidFill>
                <a:latin typeface="Calibri"/>
              </a:rPr>
              <a:t>k</a:t>
            </a:r>
            <a:r>
              <a:rPr b="0" lang="en-US" sz="3400" spc="-1" strike="noStrike">
                <a:solidFill>
                  <a:srgbClr val="ffffff"/>
                </a:solidFill>
                <a:latin typeface="Calibri"/>
              </a:rPr>
              <a:t> = 4</a:t>
            </a:r>
            <a:endParaRPr b="0" lang="en-US" sz="3400" spc="-1" strike="noStrike">
              <a:latin typeface="Arial"/>
            </a:endParaRPr>
          </a:p>
        </p:txBody>
      </p:sp>
    </p:spTree>
  </p:cSld>
  <mc:AlternateContent>
    <mc:Choice Requires="p14">
      <p:transition p14:dur="10"/>
    </mc:Choice>
    <mc:Fallback>
      <p:transition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CustomShape 1"/>
          <p:cNvSpPr/>
          <p:nvPr/>
        </p:nvSpPr>
        <p:spPr>
          <a:xfrm>
            <a:off x="622440" y="1266480"/>
            <a:ext cx="10897920" cy="50083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80000" rIns="180000" tIns="91440" bIns="91440">
            <a:spAutoFit/>
          </a:bodyPr>
          <a:p>
            <a:pPr>
              <a:lnSpc>
                <a:spcPct val="110000"/>
              </a:lnSpc>
            </a:pPr>
            <a:r>
              <a:rPr b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while (true)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10000"/>
              </a:lnSpc>
            </a:pPr>
            <a:r>
              <a:rPr b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{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10000"/>
              </a:lnSpc>
            </a:pPr>
            <a:r>
              <a:rPr b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  </a:t>
            </a:r>
            <a:r>
              <a:rPr b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Print(arr);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10000"/>
              </a:lnSpc>
            </a:pPr>
            <a:r>
              <a:rPr b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  </a:t>
            </a:r>
            <a:r>
              <a:rPr b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int index = k - 1;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10000"/>
              </a:lnSpc>
            </a:pPr>
            <a:r>
              <a:rPr b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  </a:t>
            </a:r>
            <a:r>
              <a:rPr b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while (index &gt;= 0 &amp;&amp; arr[index] == n-1)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10000"/>
              </a:lnSpc>
            </a:pPr>
            <a:r>
              <a:rPr b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    </a:t>
            </a:r>
            <a:r>
              <a:rPr b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index--;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10000"/>
              </a:lnSpc>
            </a:pPr>
            <a:r>
              <a:rPr b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  </a:t>
            </a:r>
            <a:r>
              <a:rPr b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if (index &lt; 0)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10000"/>
              </a:lnSpc>
            </a:pPr>
            <a:r>
              <a:rPr b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    </a:t>
            </a:r>
            <a:r>
              <a:rPr b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break;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10000"/>
              </a:lnSpc>
            </a:pPr>
            <a:r>
              <a:rPr b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  </a:t>
            </a:r>
            <a:r>
              <a:rPr b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arr[index]++;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10000"/>
              </a:lnSpc>
            </a:pPr>
            <a:r>
              <a:rPr b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  </a:t>
            </a:r>
            <a:r>
              <a:rPr b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for (int i = index + 1; i &lt; k; i++)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10000"/>
              </a:lnSpc>
            </a:pPr>
            <a:r>
              <a:rPr b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    </a:t>
            </a:r>
            <a:r>
              <a:rPr b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arr[i] = 0;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10000"/>
              </a:lnSpc>
            </a:pPr>
            <a:r>
              <a:rPr b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}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62" name="CustomShape 2"/>
          <p:cNvSpPr/>
          <p:nvPr/>
        </p:nvSpPr>
        <p:spPr>
          <a:xfrm>
            <a:off x="11566440" y="6525000"/>
            <a:ext cx="428040" cy="19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19D04C71-EEFD-445C-BB2E-50B6841F2E5B}" type="slidenum">
              <a:rPr b="0" lang="en-US" sz="100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00" spc="-1" strike="noStrike">
              <a:latin typeface="Arial"/>
            </a:endParaRPr>
          </a:p>
        </p:txBody>
      </p:sp>
      <p:sp>
        <p:nvSpPr>
          <p:cNvPr id="363" name="CustomShape 3"/>
          <p:cNvSpPr/>
          <p:nvPr/>
        </p:nvSpPr>
        <p:spPr>
          <a:xfrm>
            <a:off x="188640" y="40320"/>
            <a:ext cx="9576720" cy="1110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 anchor="ctr">
            <a:normAutofit fontScale="94000"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</a:rPr>
              <a:t>Variations with Repetition – Iterative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364" name="CustomShape 4"/>
          <p:cNvSpPr/>
          <p:nvPr/>
        </p:nvSpPr>
        <p:spPr>
          <a:xfrm>
            <a:off x="188640" y="40320"/>
            <a:ext cx="9576720" cy="1110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65" name="CustomShape 5"/>
          <p:cNvSpPr/>
          <p:nvPr/>
        </p:nvSpPr>
        <p:spPr>
          <a:xfrm>
            <a:off x="7085160" y="1266480"/>
            <a:ext cx="4435200" cy="18702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80000" rIns="180000" tIns="91440" bIns="91440">
            <a:spAutoFit/>
          </a:bodyPr>
          <a:p>
            <a:pPr>
              <a:lnSpc>
                <a:spcPct val="105000"/>
              </a:lnSpc>
              <a:spcAft>
                <a:spcPts val="601"/>
              </a:spcAft>
            </a:pPr>
            <a:r>
              <a:rPr b="1" lang="en-US" sz="2400" spc="-1" strike="noStrike">
                <a:solidFill>
                  <a:srgbClr val="fbeec9"/>
                </a:solidFill>
                <a:latin typeface="Consolas"/>
                <a:ea typeface="DejaVu Sans"/>
              </a:rPr>
              <a:t>int n = 5;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5000"/>
              </a:lnSpc>
              <a:spcAft>
                <a:spcPts val="601"/>
              </a:spcAft>
            </a:pPr>
            <a:r>
              <a:rPr b="1" lang="en-US" sz="2400" spc="-1" strike="noStrike">
                <a:solidFill>
                  <a:srgbClr val="fbeec9"/>
                </a:solidFill>
                <a:latin typeface="Consolas"/>
                <a:ea typeface="DejaVu Sans"/>
              </a:rPr>
              <a:t>int k = 3;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5000"/>
              </a:lnSpc>
              <a:spcAft>
                <a:spcPts val="601"/>
              </a:spcAft>
            </a:pPr>
            <a:r>
              <a:rPr b="1" lang="en-US" sz="2400" spc="-1" strike="noStrike">
                <a:solidFill>
                  <a:srgbClr val="fbeec9"/>
                </a:solidFill>
                <a:latin typeface="Consolas"/>
                <a:ea typeface="DejaVu Sans"/>
              </a:rPr>
              <a:t>int[] arr = new int[k];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66" name="CustomShape 6"/>
          <p:cNvSpPr/>
          <p:nvPr/>
        </p:nvSpPr>
        <p:spPr>
          <a:xfrm>
            <a:off x="9523440" y="3925440"/>
            <a:ext cx="1996920" cy="420588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80000" rIns="180000" tIns="91440" bIns="91440">
            <a:spAutoFit/>
          </a:bodyPr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fbeec9"/>
                </a:solidFill>
                <a:latin typeface="Consolas"/>
                <a:ea typeface="DejaVu Sans"/>
              </a:rPr>
              <a:t>(0, 0, 0)</a:t>
            </a:r>
            <a:endParaRPr b="0" lang="en-US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fbeec9"/>
                </a:solidFill>
                <a:latin typeface="Consolas"/>
                <a:ea typeface="DejaVu Sans"/>
              </a:rPr>
              <a:t>(0, 0, 1)</a:t>
            </a:r>
            <a:endParaRPr b="0" lang="en-US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fbeec9"/>
                </a:solidFill>
                <a:latin typeface="Consolas"/>
                <a:ea typeface="DejaVu Sans"/>
              </a:rPr>
              <a:t>…</a:t>
            </a:r>
            <a:endParaRPr b="0" lang="en-US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fbeec9"/>
                </a:solidFill>
                <a:latin typeface="Consolas"/>
                <a:ea typeface="DejaVu Sans"/>
              </a:rPr>
              <a:t>(4, 4, 2)</a:t>
            </a:r>
            <a:endParaRPr b="0" lang="en-US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fbeec9"/>
                </a:solidFill>
                <a:latin typeface="Consolas"/>
                <a:ea typeface="DejaVu Sans"/>
              </a:rPr>
              <a:t>(4, 4, 3)</a:t>
            </a:r>
            <a:endParaRPr b="0" lang="en-US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fbeec9"/>
                </a:solidFill>
                <a:latin typeface="Consolas"/>
                <a:ea typeface="DejaVu Sans"/>
              </a:rPr>
              <a:t>(4, 4, 4)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p14:dur="10"/>
    </mc:Choice>
    <mc:Fallback>
      <p:transition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CustomShape 1"/>
          <p:cNvSpPr/>
          <p:nvPr/>
        </p:nvSpPr>
        <p:spPr>
          <a:xfrm>
            <a:off x="379440" y="5046840"/>
            <a:ext cx="11429280" cy="81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 anchor="ctr">
            <a:noAutofit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</a:rPr>
              <a:t>Generating Variations with Repetition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368" name="CustomShape 2"/>
          <p:cNvSpPr/>
          <p:nvPr/>
        </p:nvSpPr>
        <p:spPr>
          <a:xfrm>
            <a:off x="2131920" y="5910480"/>
            <a:ext cx="7923960" cy="718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>
            <a:noAutofit/>
          </a:bodyPr>
          <a:p>
            <a:pPr marL="304920" indent="-30420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197" strike="noStrike">
                <a:solidFill>
                  <a:srgbClr val="ffffff"/>
                </a:solidFill>
                <a:latin typeface="Calibri"/>
              </a:rPr>
              <a:t>Live Demo</a:t>
            </a:r>
            <a:endParaRPr b="0" lang="en-US" sz="3400" spc="-1" strike="noStrike">
              <a:latin typeface="Arial"/>
            </a:endParaRPr>
          </a:p>
        </p:txBody>
      </p:sp>
      <p:pic>
        <p:nvPicPr>
          <p:cNvPr id="369" name="Picture 2" descr=""/>
          <p:cNvPicPr/>
          <p:nvPr/>
        </p:nvPicPr>
        <p:blipFill>
          <a:blip r:embed="rId1"/>
          <a:stretch/>
        </p:blipFill>
        <p:spPr>
          <a:xfrm>
            <a:off x="3193920" y="838080"/>
            <a:ext cx="5795280" cy="39366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p14:dur="10"/>
    </mc:Choice>
    <mc:Fallback>
      <p:transition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CustomShape 1"/>
          <p:cNvSpPr/>
          <p:nvPr/>
        </p:nvSpPr>
        <p:spPr>
          <a:xfrm>
            <a:off x="11566440" y="6525000"/>
            <a:ext cx="428040" cy="19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339BF445-76B5-46A0-A536-EAC51D6C809F}" type="slidenum">
              <a:rPr b="0" lang="en-US" sz="100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00" spc="-1" strike="noStrike">
              <a:latin typeface="Arial"/>
            </a:endParaRPr>
          </a:p>
        </p:txBody>
      </p:sp>
      <p:sp>
        <p:nvSpPr>
          <p:cNvPr id="371" name="CustomShape 2"/>
          <p:cNvSpPr/>
          <p:nvPr/>
        </p:nvSpPr>
        <p:spPr>
          <a:xfrm>
            <a:off x="190440" y="1151280"/>
            <a:ext cx="11804040" cy="5569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>
            <a:noAutofit/>
          </a:bodyPr>
          <a:p>
            <a:pPr marL="304920" indent="-30420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</a:rPr>
              <a:t>Suppose we have 16 billiard balls</a:t>
            </a:r>
            <a:endParaRPr b="0" lang="en-US" sz="3400" spc="-1" strike="noStrike">
              <a:latin typeface="Arial"/>
            </a:endParaRPr>
          </a:p>
          <a:p>
            <a:pPr lvl="1" marL="609480" indent="-23076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But maybe you don't want to choose all,</a:t>
            </a:r>
            <a:br/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just 3 of them, so that would be only</a:t>
            </a:r>
            <a:endParaRPr b="0" lang="en-US" sz="3200" spc="-1" strike="noStrike">
              <a:latin typeface="Arial"/>
            </a:endParaRPr>
          </a:p>
          <a:p>
            <a:pPr lvl="2" marL="914400" indent="-23076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ef9a1d"/>
              </a:buClr>
              <a:buSzPct val="80000"/>
              <a:buFont typeface="Wingdings" charset="2"/>
              <a:buChar char=""/>
            </a:pPr>
            <a:r>
              <a:rPr b="0" lang="en-US" sz="3000" spc="-1" strike="noStrike">
                <a:solidFill>
                  <a:srgbClr val="ffffff"/>
                </a:solidFill>
                <a:latin typeface="Calibri"/>
              </a:rPr>
              <a:t>16 × 15 × 14 = 3360</a:t>
            </a:r>
            <a:endParaRPr b="0" lang="en-US" sz="3000" spc="-1" strike="noStrike">
              <a:latin typeface="Arial"/>
            </a:endParaRPr>
          </a:p>
          <a:p>
            <a:pPr lvl="2" marL="914400" indent="-23076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ef9a1d"/>
              </a:buClr>
              <a:buSzPct val="80000"/>
              <a:buFont typeface="Wingdings" charset="2"/>
              <a:buChar char=""/>
            </a:pPr>
            <a:r>
              <a:rPr b="0" lang="en-US" sz="3000" spc="-1" strike="noStrike">
                <a:solidFill>
                  <a:srgbClr val="ffffff"/>
                </a:solidFill>
                <a:latin typeface="Calibri"/>
              </a:rPr>
              <a:t>There are 3360 different ways that 3 pool balls</a:t>
            </a:r>
            <a:br/>
            <a:r>
              <a:rPr b="0" lang="en-US" sz="3000" spc="-1" strike="noStrike">
                <a:solidFill>
                  <a:srgbClr val="ffffff"/>
                </a:solidFill>
                <a:latin typeface="Calibri"/>
              </a:rPr>
              <a:t>could be selected out of 16 balls</a:t>
            </a:r>
            <a:endParaRPr b="0" lang="en-US" sz="3000" spc="-1" strike="noStrike">
              <a:latin typeface="Arial"/>
            </a:endParaRPr>
          </a:p>
          <a:p>
            <a:pPr lvl="1" marL="609480" indent="-23076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16! / 13! = 16 × 15 × 14 = 3360</a:t>
            </a:r>
            <a:endParaRPr b="0" lang="en-US" sz="3200" spc="-1" strike="noStrike">
              <a:latin typeface="Arial"/>
            </a:endParaRPr>
          </a:p>
          <a:p>
            <a:pPr marL="37800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      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372" name="CustomShape 3"/>
          <p:cNvSpPr/>
          <p:nvPr/>
        </p:nvSpPr>
        <p:spPr>
          <a:xfrm>
            <a:off x="188640" y="40320"/>
            <a:ext cx="9576720" cy="1110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 anchor="ctr">
            <a:noAutofit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</a:rPr>
              <a:t>Variations without Repetition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373" name="CustomShape 4"/>
          <p:cNvSpPr/>
          <p:nvPr/>
        </p:nvSpPr>
        <p:spPr>
          <a:xfrm>
            <a:off x="3960720" y="5446800"/>
            <a:ext cx="7957440" cy="1369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where </a:t>
            </a:r>
            <a:r>
              <a:rPr b="0" i="1" lang="en-US" sz="2800" spc="-1" strike="noStrike">
                <a:solidFill>
                  <a:srgbClr val="f3cd60"/>
                </a:solidFill>
                <a:latin typeface="Calibri"/>
                <a:ea typeface="DejaVu Sans"/>
              </a:rPr>
              <a:t>n</a:t>
            </a:r>
            <a:r>
              <a:rPr b="0" lang="en-US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 is the number of things to choose from, and you choose </a:t>
            </a:r>
            <a:r>
              <a:rPr b="0" i="1" lang="en-US" sz="2800" spc="-1" strike="noStrike">
                <a:solidFill>
                  <a:srgbClr val="f3cd60"/>
                </a:solidFill>
                <a:latin typeface="Calibri"/>
                <a:ea typeface="DejaVu Sans"/>
              </a:rPr>
              <a:t>k</a:t>
            </a:r>
            <a:r>
              <a:rPr b="0" lang="en-US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 of them (no repetition, order matters) </a:t>
            </a:r>
            <a:endParaRPr b="0" lang="en-US" sz="28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374" name="Formula 5"/>
              <p:cNvSpPr txBox="1"/>
              <p:nvPr/>
            </p:nvSpPr>
            <p:spPr>
              <a:xfrm>
                <a:off x="760320" y="5441040"/>
                <a:ext cx="3155760" cy="95904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V</m:t>
                    </m:r>
                    <m:d>
                      <m:dPr>
                        <m:begChr m:val="("/>
                        <m:endChr m:val=")"/>
                      </m:dPr>
                      <m:e>
                        <m:r>
                          <m:t xml:space="preserve">𝑛</m:t>
                        </m:r>
                        <m:r>
                          <m:t xml:space="preserve">,</m:t>
                        </m:r>
                        <m:r>
                          <m:t xml:space="preserve">𝑘</m:t>
                        </m:r>
                      </m:e>
                    </m:d>
                    <m:r>
                      <m:t xml:space="preserve">=</m:t>
                    </m:r>
                    <m:f>
                      <m:num>
                        <m:r>
                          <m:t xml:space="preserve">𝑛</m:t>
                        </m:r>
                        <m:r>
                          <m:t xml:space="preserve">!</m:t>
                        </m:r>
                      </m:num>
                      <m:den>
                        <m:d>
                          <m:dPr>
                            <m:begChr m:val="("/>
                            <m:endChr m:val=")"/>
                          </m:dPr>
                          <m:e>
                            <m:r>
                              <m:t xml:space="preserve">𝑛</m:t>
                            </m:r>
                            <m:r>
                              <m:t xml:space="preserve">−</m:t>
                            </m:r>
                            <m:r>
                              <m:t xml:space="preserve">𝑘</m:t>
                            </m:r>
                          </m:e>
                        </m:d>
                        <m:r>
                          <m:t xml:space="preserve">!</m:t>
                        </m:r>
                      </m:den>
                    </m:f>
                  </m:oMath>
                </a14:m>
              </a:p>
            </p:txBody>
          </p:sp>
        </mc:Choice>
        <mc:Fallback/>
      </mc:AlternateContent>
      <p:sp>
        <p:nvSpPr>
          <p:cNvPr id="375" name="CustomShape 6"/>
          <p:cNvSpPr/>
          <p:nvPr/>
        </p:nvSpPr>
        <p:spPr>
          <a:xfrm>
            <a:off x="760320" y="5441040"/>
            <a:ext cx="3155760" cy="959040"/>
          </a:xfrm>
          <a:prstGeom prst="rect">
            <a:avLst/>
          </a:pr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 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p14:dur="10"/>
    </mc:Choice>
    <mc:Fallback>
      <p:transition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CustomShape 1"/>
          <p:cNvSpPr/>
          <p:nvPr/>
        </p:nvSpPr>
        <p:spPr>
          <a:xfrm>
            <a:off x="11566440" y="6525000"/>
            <a:ext cx="428040" cy="19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B8E63118-44CB-440A-9A5B-F5DC3C4B091A}" type="slidenum">
              <a:rPr b="0" lang="en-US" sz="100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00" spc="-1" strike="noStrike">
              <a:latin typeface="Arial"/>
            </a:endParaRPr>
          </a:p>
        </p:txBody>
      </p:sp>
      <p:sp>
        <p:nvSpPr>
          <p:cNvPr id="377" name="CustomShape 2"/>
          <p:cNvSpPr/>
          <p:nvPr/>
        </p:nvSpPr>
        <p:spPr>
          <a:xfrm>
            <a:off x="190440" y="1151280"/>
            <a:ext cx="11804040" cy="5569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>
            <a:normAutofit/>
          </a:bodyPr>
          <a:p>
            <a:pPr marL="304920" indent="-30420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</a:rPr>
              <a:t>Example: </a:t>
            </a:r>
            <a:endParaRPr b="0" lang="en-US" sz="3400" spc="-1" strike="noStrike">
              <a:latin typeface="Arial"/>
            </a:endParaRPr>
          </a:p>
          <a:p>
            <a:pPr lvl="1" marL="609480" indent="-23076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How many words of 2 different letters can you make with 4 letters { a, b, c, d }?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</a:pPr>
            <a:endParaRPr b="0" lang="en-US" sz="3200" spc="-1" strike="noStrike">
              <a:latin typeface="Arial"/>
            </a:endParaRPr>
          </a:p>
          <a:p>
            <a:pPr marL="304920" indent="-304200">
              <a:lnSpc>
                <a:spcPct val="100000"/>
              </a:lnSpc>
              <a:spcBef>
                <a:spcPts val="24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</a:rPr>
              <a:t>How to generate variations without repetition?</a:t>
            </a:r>
            <a:endParaRPr b="0" lang="en-US" sz="3400" spc="-1" strike="noStrike">
              <a:latin typeface="Arial"/>
            </a:endParaRPr>
          </a:p>
          <a:p>
            <a:pPr lvl="1" marL="609480" indent="-23076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The same way as variations with repetition</a:t>
            </a:r>
            <a:endParaRPr b="0" lang="en-US" sz="3200" spc="-1" strike="noStrike">
              <a:latin typeface="Arial"/>
            </a:endParaRPr>
          </a:p>
          <a:p>
            <a:pPr lvl="1" marL="609480" indent="-23076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Ensure you use each element at most once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378" name="CustomShape 3"/>
          <p:cNvSpPr/>
          <p:nvPr/>
        </p:nvSpPr>
        <p:spPr>
          <a:xfrm>
            <a:off x="188640" y="40320"/>
            <a:ext cx="9576720" cy="1110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 anchor="ctr">
            <a:noAutofit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</a:rPr>
              <a:t>Variations without Repetition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379" name="CustomShape 4"/>
          <p:cNvSpPr/>
          <p:nvPr/>
        </p:nvSpPr>
        <p:spPr>
          <a:xfrm>
            <a:off x="1598760" y="3124080"/>
            <a:ext cx="8991000" cy="881640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en-US" sz="2600" spc="-1" strike="noStrike">
                <a:solidFill>
                  <a:srgbClr val="fbeedc"/>
                </a:solidFill>
                <a:latin typeface="Consolas"/>
                <a:ea typeface="DejaVu Sans"/>
              </a:rPr>
              <a:t>ab, ac, ad, ba, bc, bd, ca, cb, cd, da, db, dc</a:t>
            </a:r>
            <a:endParaRPr b="0" lang="en-US" sz="2600" spc="-1" strike="noStrike">
              <a:latin typeface="Arial"/>
            </a:endParaRPr>
          </a:p>
        </p:txBody>
      </p:sp>
      <p:pic>
        <p:nvPicPr>
          <p:cNvPr id="380" name="Picture 4" descr=""/>
          <p:cNvPicPr/>
          <p:nvPr/>
        </p:nvPicPr>
        <p:blipFill>
          <a:blip r:embed="rId1"/>
          <a:srcRect l="-6833" t="-15313" r="-6833" b="-15313"/>
          <a:stretch/>
        </p:blipFill>
        <p:spPr>
          <a:xfrm>
            <a:off x="8573400" y="4800600"/>
            <a:ext cx="2950560" cy="1473480"/>
          </a:xfrm>
          <a:prstGeom prst="rect">
            <a:avLst/>
          </a:prstGeom>
          <a:ln>
            <a:noFill/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</p:pic>
    </p:spTree>
  </p:cSld>
  <mc:AlternateContent>
    <mc:Choice Requires="p14">
      <p:transition p14:dur="10"/>
    </mc:Choice>
    <mc:Fallback>
      <p:transition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CustomShape 1"/>
          <p:cNvSpPr/>
          <p:nvPr/>
        </p:nvSpPr>
        <p:spPr>
          <a:xfrm>
            <a:off x="11566440" y="6524640"/>
            <a:ext cx="428040" cy="196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FAB6C6F7-53CA-46B8-942F-5A5F7EE228EA}" type="slidenum">
              <a:rPr b="0" lang="en-US" sz="100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00" spc="-1" strike="noStrike">
              <a:latin typeface="Arial"/>
            </a:endParaRPr>
          </a:p>
        </p:txBody>
      </p:sp>
      <p:sp>
        <p:nvSpPr>
          <p:cNvPr id="382" name="CustomShape 2"/>
          <p:cNvSpPr/>
          <p:nvPr/>
        </p:nvSpPr>
        <p:spPr>
          <a:xfrm>
            <a:off x="190440" y="1151280"/>
            <a:ext cx="11804040" cy="5569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>
            <a:normAutofit/>
          </a:bodyPr>
          <a:p>
            <a:pPr marL="304920" indent="-30420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Algorithm </a:t>
            </a:r>
            <a:r>
              <a:rPr b="1" lang="en-US" sz="3200" spc="-1" strike="noStrike">
                <a:solidFill>
                  <a:srgbClr val="f3cd60"/>
                </a:solidFill>
                <a:latin typeface="Consolas"/>
              </a:rPr>
              <a:t>VarNoRep(index)</a:t>
            </a: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 to generate variations </a:t>
            </a:r>
            <a:r>
              <a:rPr b="1" lang="en-US" sz="3200" spc="-1" strike="noStrike">
                <a:solidFill>
                  <a:srgbClr val="f3cd60"/>
                </a:solidFill>
                <a:latin typeface="Calibri"/>
              </a:rPr>
              <a:t>V`</a:t>
            </a:r>
            <a:r>
              <a:rPr b="0" lang="en-US" sz="3200" spc="-1" strike="noStrike">
                <a:solidFill>
                  <a:srgbClr val="f3cd60"/>
                </a:solidFill>
                <a:latin typeface="Calibri"/>
              </a:rPr>
              <a:t>(</a:t>
            </a:r>
            <a:r>
              <a:rPr b="1" lang="en-US" sz="3200" spc="-1" strike="noStrike">
                <a:solidFill>
                  <a:srgbClr val="f3cd60"/>
                </a:solidFill>
                <a:latin typeface="Consolas"/>
              </a:rPr>
              <a:t>n</a:t>
            </a:r>
            <a:r>
              <a:rPr b="0" lang="en-US" sz="3200" spc="-1" strike="noStrike">
                <a:solidFill>
                  <a:srgbClr val="f3cd60"/>
                </a:solidFill>
                <a:latin typeface="Calibri"/>
              </a:rPr>
              <a:t>, </a:t>
            </a:r>
            <a:r>
              <a:rPr b="1" lang="en-US" sz="3200" spc="-1" strike="noStrike">
                <a:solidFill>
                  <a:srgbClr val="f3cd60"/>
                </a:solidFill>
                <a:latin typeface="Consolas"/>
              </a:rPr>
              <a:t>k</a:t>
            </a:r>
            <a:r>
              <a:rPr b="0" lang="en-US" sz="3200" spc="-1" strike="noStrike">
                <a:solidFill>
                  <a:srgbClr val="f3cd60"/>
                </a:solidFill>
                <a:latin typeface="Calibri"/>
              </a:rPr>
              <a:t>)</a:t>
            </a:r>
            <a:endParaRPr b="0" lang="en-US" sz="3200" spc="-1" strike="noStrike">
              <a:latin typeface="Arial"/>
            </a:endParaRPr>
          </a:p>
          <a:p>
            <a:pPr lvl="1" marL="609480" indent="-23076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3000" spc="-1" strike="noStrike">
                <a:solidFill>
                  <a:srgbClr val="ffffff"/>
                </a:solidFill>
                <a:latin typeface="Calibri"/>
              </a:rPr>
              <a:t>Put the </a:t>
            </a:r>
            <a:r>
              <a:rPr b="0" lang="en-US" sz="3000" spc="-1" strike="noStrike">
                <a:solidFill>
                  <a:srgbClr val="f3cd60"/>
                </a:solidFill>
                <a:latin typeface="Calibri"/>
              </a:rPr>
              <a:t>unused</a:t>
            </a:r>
            <a:r>
              <a:rPr b="0" lang="en-US" sz="3000" spc="-1" strike="noStrike">
                <a:solidFill>
                  <a:srgbClr val="ffffff"/>
                </a:solidFill>
                <a:latin typeface="Calibri"/>
              </a:rPr>
              <a:t> numbers </a:t>
            </a:r>
            <a:r>
              <a:rPr b="1" lang="en-US" sz="3000" spc="-1" strike="noStrike">
                <a:solidFill>
                  <a:srgbClr val="f3cd60"/>
                </a:solidFill>
                <a:latin typeface="Consolas"/>
              </a:rPr>
              <a:t>0</a:t>
            </a:r>
            <a:r>
              <a:rPr b="0" lang="en-US" sz="3000" spc="-1" strike="noStrike">
                <a:solidFill>
                  <a:srgbClr val="f3cd60"/>
                </a:solidFill>
                <a:latin typeface="Calibri"/>
              </a:rPr>
              <a:t> … </a:t>
            </a:r>
            <a:r>
              <a:rPr b="1" lang="en-US" sz="3000" spc="-1" strike="noStrike">
                <a:solidFill>
                  <a:srgbClr val="f3cd60"/>
                </a:solidFill>
                <a:latin typeface="Consolas"/>
              </a:rPr>
              <a:t>n-1</a:t>
            </a:r>
            <a:r>
              <a:rPr b="0" lang="en-US" sz="3000" spc="-1" strike="noStrike">
                <a:solidFill>
                  <a:srgbClr val="ffffff"/>
                </a:solidFill>
                <a:latin typeface="Calibri"/>
              </a:rPr>
              <a:t> at position </a:t>
            </a:r>
            <a:r>
              <a:rPr b="1" lang="en-US" sz="3000" spc="-1" strike="noStrike">
                <a:solidFill>
                  <a:srgbClr val="f3cd60"/>
                </a:solidFill>
                <a:latin typeface="Consolas"/>
              </a:rPr>
              <a:t>index</a:t>
            </a:r>
            <a:endParaRPr b="0" lang="en-US" sz="3000" spc="-1" strike="noStrike">
              <a:latin typeface="Arial"/>
            </a:endParaRPr>
          </a:p>
          <a:p>
            <a:pPr lvl="1" marL="609480" indent="-23076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3000" spc="-1" strike="noStrike">
                <a:solidFill>
                  <a:srgbClr val="ffffff"/>
                </a:solidFill>
                <a:latin typeface="Calibri"/>
              </a:rPr>
              <a:t>Call </a:t>
            </a:r>
            <a:r>
              <a:rPr b="1" lang="en-US" sz="3000" spc="-1" strike="noStrike">
                <a:solidFill>
                  <a:srgbClr val="f3cd60"/>
                </a:solidFill>
                <a:latin typeface="Consolas"/>
              </a:rPr>
              <a:t>VarNoRep(index</a:t>
            </a:r>
            <a:r>
              <a:rPr b="1" lang="en-US" sz="3000" spc="-1" strike="noStrike">
                <a:solidFill>
                  <a:srgbClr val="f3cd60"/>
                </a:solidFill>
                <a:latin typeface="Calibri"/>
              </a:rPr>
              <a:t> </a:t>
            </a:r>
            <a:r>
              <a:rPr b="1" lang="en-US" sz="3000" spc="-1" strike="noStrike">
                <a:solidFill>
                  <a:srgbClr val="f3cd60"/>
                </a:solidFill>
                <a:latin typeface="Consolas"/>
              </a:rPr>
              <a:t>+</a:t>
            </a:r>
            <a:r>
              <a:rPr b="1" lang="en-US" sz="3000" spc="-1" strike="noStrike">
                <a:solidFill>
                  <a:srgbClr val="f3cd60"/>
                </a:solidFill>
                <a:latin typeface="Calibri"/>
              </a:rPr>
              <a:t> </a:t>
            </a:r>
            <a:r>
              <a:rPr b="1" lang="en-US" sz="3000" spc="-1" strike="noStrike">
                <a:solidFill>
                  <a:srgbClr val="f3cd60"/>
                </a:solidFill>
                <a:latin typeface="Consolas"/>
              </a:rPr>
              <a:t>1)</a:t>
            </a:r>
            <a:r>
              <a:rPr b="0" lang="en-US" sz="3000" spc="-1" strike="noStrike">
                <a:solidFill>
                  <a:srgbClr val="ffffff"/>
                </a:solidFill>
                <a:latin typeface="Calibri"/>
              </a:rPr>
              <a:t> to generate the rest of the array</a:t>
            </a:r>
            <a:endParaRPr b="0" lang="en-US" sz="3000" spc="-1" strike="noStrike">
              <a:latin typeface="Arial"/>
            </a:endParaRPr>
          </a:p>
        </p:txBody>
      </p:sp>
      <p:sp>
        <p:nvSpPr>
          <p:cNvPr id="383" name="CustomShape 3"/>
          <p:cNvSpPr/>
          <p:nvPr/>
        </p:nvSpPr>
        <p:spPr>
          <a:xfrm>
            <a:off x="188640" y="40320"/>
            <a:ext cx="9576720" cy="1110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 anchor="ctr">
            <a:noAutofit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</a:rPr>
              <a:t>Algorithm: Variations without Repetition</a:t>
            </a:r>
            <a:endParaRPr b="0" lang="en-US" sz="4000" spc="-1" strike="noStrike">
              <a:latin typeface="Arial"/>
            </a:endParaRPr>
          </a:p>
        </p:txBody>
      </p:sp>
      <p:grpSp>
        <p:nvGrpSpPr>
          <p:cNvPr id="384" name="Group 4"/>
          <p:cNvGrpSpPr/>
          <p:nvPr/>
        </p:nvGrpSpPr>
        <p:grpSpPr>
          <a:xfrm>
            <a:off x="4978800" y="3505320"/>
            <a:ext cx="3809160" cy="2562840"/>
            <a:chOff x="4978800" y="3505320"/>
            <a:chExt cx="3809160" cy="2562840"/>
          </a:xfrm>
        </p:grpSpPr>
        <p:sp>
          <p:nvSpPr>
            <p:cNvPr id="385" name="CustomShape 5"/>
            <p:cNvSpPr/>
            <p:nvPr/>
          </p:nvSpPr>
          <p:spPr>
            <a:xfrm>
              <a:off x="4978800" y="3962520"/>
              <a:ext cx="3809160" cy="210564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600">
              <a:solidFill>
                <a:schemeClr val="accent5">
                  <a:lumMod val="60000"/>
                  <a:lumOff val="4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86" name="CustomShape 6"/>
            <p:cNvSpPr/>
            <p:nvPr/>
          </p:nvSpPr>
          <p:spPr>
            <a:xfrm>
              <a:off x="4978800" y="3505320"/>
              <a:ext cx="3809160" cy="456480"/>
            </a:xfrm>
            <a:prstGeom prst="rect">
              <a:avLst/>
            </a:prstGeom>
            <a:solidFill>
              <a:srgbClr val="d9d5c7">
                <a:alpha val="40000"/>
              </a:srgbClr>
            </a:solidFill>
            <a:ln w="12600">
              <a:solidFill>
                <a:schemeClr val="accent5">
                  <a:lumMod val="60000"/>
                  <a:lumOff val="4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87" name="CustomShape 7"/>
            <p:cNvSpPr/>
            <p:nvPr/>
          </p:nvSpPr>
          <p:spPr>
            <a:xfrm>
              <a:off x="5789880" y="3505320"/>
              <a:ext cx="2191320" cy="4557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fffff"/>
                  </a:solidFill>
                  <a:latin typeface="Consolas"/>
                  <a:ea typeface="DejaVu Sans"/>
                </a:rPr>
                <a:t>VarNoRep(1)</a:t>
              </a:r>
              <a:endParaRPr b="0" lang="en-US" sz="2400" spc="-1" strike="noStrike">
                <a:latin typeface="Arial"/>
              </a:endParaRPr>
            </a:p>
          </p:txBody>
        </p:sp>
      </p:grpSp>
      <p:grpSp>
        <p:nvGrpSpPr>
          <p:cNvPr id="388" name="Group 8"/>
          <p:cNvGrpSpPr/>
          <p:nvPr/>
        </p:nvGrpSpPr>
        <p:grpSpPr>
          <a:xfrm>
            <a:off x="711360" y="3505320"/>
            <a:ext cx="3809160" cy="2562840"/>
            <a:chOff x="711360" y="3505320"/>
            <a:chExt cx="3809160" cy="2562840"/>
          </a:xfrm>
        </p:grpSpPr>
        <p:sp>
          <p:nvSpPr>
            <p:cNvPr id="389" name="CustomShape 9"/>
            <p:cNvSpPr/>
            <p:nvPr/>
          </p:nvSpPr>
          <p:spPr>
            <a:xfrm>
              <a:off x="711360" y="3962520"/>
              <a:ext cx="3809160" cy="210564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600">
              <a:solidFill>
                <a:schemeClr val="accent5">
                  <a:lumMod val="60000"/>
                  <a:lumOff val="4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90" name="CustomShape 10"/>
            <p:cNvSpPr/>
            <p:nvPr/>
          </p:nvSpPr>
          <p:spPr>
            <a:xfrm>
              <a:off x="711360" y="3505320"/>
              <a:ext cx="3809160" cy="456480"/>
            </a:xfrm>
            <a:prstGeom prst="rect">
              <a:avLst/>
            </a:prstGeom>
            <a:solidFill>
              <a:srgbClr val="d9d5c7">
                <a:alpha val="40000"/>
              </a:srgbClr>
            </a:solidFill>
            <a:ln w="12600">
              <a:solidFill>
                <a:schemeClr val="accent5">
                  <a:lumMod val="60000"/>
                  <a:lumOff val="4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91" name="CustomShape 11"/>
            <p:cNvSpPr/>
            <p:nvPr/>
          </p:nvSpPr>
          <p:spPr>
            <a:xfrm>
              <a:off x="1514880" y="3505320"/>
              <a:ext cx="2191320" cy="4557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fffff"/>
                  </a:solidFill>
                  <a:latin typeface="Consolas"/>
                  <a:ea typeface="DejaVu Sans"/>
                </a:rPr>
                <a:t>VarNoRep(0)</a:t>
              </a:r>
              <a:endParaRPr b="0" lang="en-US" sz="2400" spc="-1" strike="noStrike">
                <a:latin typeface="Arial"/>
              </a:endParaRPr>
            </a:p>
          </p:txBody>
        </p:sp>
      </p:grpSp>
      <p:graphicFrame>
        <p:nvGraphicFramePr>
          <p:cNvPr id="392" name="Table 12"/>
          <p:cNvGraphicFramePr/>
          <p:nvPr/>
        </p:nvGraphicFramePr>
        <p:xfrm>
          <a:off x="1011960" y="4617720"/>
          <a:ext cx="3017520" cy="375840"/>
        </p:xfrm>
        <a:graphic>
          <a:graphicData uri="http://schemas.openxmlformats.org/drawingml/2006/table">
            <a:tbl>
              <a:tblPr/>
              <a:tblGrid>
                <a:gridCol w="1192320"/>
                <a:gridCol w="457200"/>
                <a:gridCol w="455400"/>
                <a:gridCol w="455400"/>
                <a:gridCol w="457560"/>
              </a:tblGrid>
              <a:tr h="376200"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95000"/>
                        </a:lnSpc>
                        <a:spcBef>
                          <a:spcPts val="961"/>
                        </a:spcBef>
                      </a:pPr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Consolas"/>
                        </a:rPr>
                        <a:t>0…n-1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28080">
                      <a:solidFill>
                        <a:srgbClr val="eceae3"/>
                      </a:solidFill>
                    </a:lnL>
                    <a:lnR w="12240">
                      <a:solidFill>
                        <a:srgbClr val="eceae3"/>
                      </a:solidFill>
                    </a:lnR>
                    <a:lnT w="28080">
                      <a:solidFill>
                        <a:srgbClr val="eceae3"/>
                      </a:solidFill>
                    </a:lnT>
                    <a:lnB w="28080">
                      <a:solidFill>
                        <a:srgbClr val="eceae3"/>
                      </a:solidFill>
                    </a:lnB>
                    <a:noFill/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95000"/>
                        </a:lnSpc>
                        <a:spcBef>
                          <a:spcPts val="961"/>
                        </a:spcBef>
                      </a:pPr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Consolas"/>
                        </a:rPr>
                        <a:t>x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eceae3"/>
                      </a:solidFill>
                    </a:lnL>
                    <a:lnR w="12240">
                      <a:solidFill>
                        <a:srgbClr val="eceae3"/>
                      </a:solidFill>
                    </a:lnR>
                    <a:lnT w="28080">
                      <a:solidFill>
                        <a:srgbClr val="eceae3"/>
                      </a:solidFill>
                    </a:lnT>
                    <a:lnB w="28080">
                      <a:solidFill>
                        <a:srgbClr val="eceae3"/>
                      </a:solidFill>
                    </a:lnB>
                    <a:solidFill>
                      <a:srgbClr val="eceae3">
                        <a:alpha val="30000"/>
                      </a:srgbClr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95000"/>
                        </a:lnSpc>
                        <a:spcBef>
                          <a:spcPts val="961"/>
                        </a:spcBef>
                      </a:pPr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Consolas"/>
                        </a:rPr>
                        <a:t>x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eceae3"/>
                      </a:solidFill>
                    </a:lnL>
                    <a:lnR w="12240">
                      <a:solidFill>
                        <a:srgbClr val="eceae3"/>
                      </a:solidFill>
                    </a:lnR>
                    <a:lnT w="28080">
                      <a:solidFill>
                        <a:srgbClr val="eceae3"/>
                      </a:solidFill>
                    </a:lnT>
                    <a:lnB w="28080">
                      <a:solidFill>
                        <a:srgbClr val="eceae3"/>
                      </a:solidFill>
                    </a:lnB>
                    <a:solidFill>
                      <a:srgbClr val="eceae3">
                        <a:alpha val="30000"/>
                      </a:srgbClr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95000"/>
                        </a:lnSpc>
                        <a:spcBef>
                          <a:spcPts val="961"/>
                        </a:spcBef>
                      </a:pPr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Consolas"/>
                        </a:rPr>
                        <a:t>x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eceae3"/>
                      </a:solidFill>
                    </a:lnL>
                    <a:lnR w="12240">
                      <a:solidFill>
                        <a:srgbClr val="eceae3"/>
                      </a:solidFill>
                    </a:lnR>
                    <a:lnT w="28080">
                      <a:solidFill>
                        <a:srgbClr val="eceae3"/>
                      </a:solidFill>
                    </a:lnT>
                    <a:lnB w="28080">
                      <a:solidFill>
                        <a:srgbClr val="eceae3"/>
                      </a:solidFill>
                    </a:lnB>
                    <a:solidFill>
                      <a:srgbClr val="eceae3">
                        <a:alpha val="30000"/>
                      </a:srgbClr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95000"/>
                        </a:lnSpc>
                        <a:spcBef>
                          <a:spcPts val="961"/>
                        </a:spcBef>
                      </a:pPr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Consolas"/>
                        </a:rPr>
                        <a:t>x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eceae3"/>
                      </a:solidFill>
                    </a:lnL>
                    <a:lnR w="12240">
                      <a:solidFill>
                        <a:srgbClr val="eceae3"/>
                      </a:solidFill>
                    </a:lnR>
                    <a:lnT w="28080">
                      <a:solidFill>
                        <a:srgbClr val="eceae3"/>
                      </a:solidFill>
                    </a:lnT>
                    <a:lnB w="28080">
                      <a:solidFill>
                        <a:srgbClr val="eceae3"/>
                      </a:solidFill>
                    </a:lnB>
                    <a:solidFill>
                      <a:srgbClr val="eceae3">
                        <a:alpha val="30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393" name="CustomShape 13"/>
          <p:cNvSpPr/>
          <p:nvPr/>
        </p:nvSpPr>
        <p:spPr>
          <a:xfrm rot="16200000">
            <a:off x="2966760" y="4356720"/>
            <a:ext cx="283320" cy="1800720"/>
          </a:xfrm>
          <a:prstGeom prst="leftBrace">
            <a:avLst>
              <a:gd name="adj1" fmla="val 91897"/>
              <a:gd name="adj2" fmla="val 50000"/>
            </a:avLst>
          </a:prstGeom>
          <a:noFill/>
          <a:ln w="31680">
            <a:solidFill>
              <a:schemeClr val="accent5">
                <a:lumMod val="20000"/>
                <a:lumOff val="80000"/>
              </a:schemeClr>
            </a:solidFill>
            <a:round/>
          </a:ln>
          <a:effectLst>
            <a:outerShdw algn="ctr" dir="2700000" dist="17309" rotWithShape="0">
              <a:schemeClr val="bg1">
                <a:lumMod val="75000"/>
                <a:lumOff val="25000"/>
              </a:scheme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394" name="Line 14"/>
          <p:cNvSpPr/>
          <p:nvPr/>
        </p:nvSpPr>
        <p:spPr>
          <a:xfrm>
            <a:off x="1598400" y="4212360"/>
            <a:ext cx="0" cy="338040"/>
          </a:xfrm>
          <a:prstGeom prst="line">
            <a:avLst/>
          </a:prstGeom>
          <a:ln w="38160">
            <a:solidFill>
              <a:schemeClr val="accent5">
                <a:lumMod val="20000"/>
                <a:lumOff val="80000"/>
              </a:schemeClr>
            </a:solidFill>
            <a:round/>
            <a:tailEnd len="med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395" name="CustomShape 15"/>
          <p:cNvSpPr/>
          <p:nvPr/>
        </p:nvSpPr>
        <p:spPr>
          <a:xfrm>
            <a:off x="2122200" y="5398920"/>
            <a:ext cx="2023560" cy="425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ffffff"/>
                </a:solidFill>
                <a:latin typeface="Consolas"/>
                <a:ea typeface="DejaVu Sans"/>
              </a:rPr>
              <a:t>VarNoRep(1)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396" name="CustomShape 16"/>
          <p:cNvSpPr/>
          <p:nvPr/>
        </p:nvSpPr>
        <p:spPr>
          <a:xfrm>
            <a:off x="8857800" y="4525200"/>
            <a:ext cx="463680" cy="445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ts val="2801"/>
              </a:lnSpc>
            </a:pPr>
            <a:r>
              <a:rPr b="1" lang="en-US" sz="2800" spc="-1" strike="noStrike">
                <a:solidFill>
                  <a:srgbClr val="ffffff"/>
                </a:solidFill>
                <a:latin typeface="Consolas"/>
                <a:ea typeface="DejaVu Sans"/>
              </a:rPr>
              <a:t>…</a:t>
            </a:r>
            <a:endParaRPr b="0" lang="en-US" sz="2800" spc="-1" strike="noStrike">
              <a:latin typeface="Arial"/>
            </a:endParaRPr>
          </a:p>
        </p:txBody>
      </p:sp>
      <p:grpSp>
        <p:nvGrpSpPr>
          <p:cNvPr id="397" name="Group 17"/>
          <p:cNvGrpSpPr/>
          <p:nvPr/>
        </p:nvGrpSpPr>
        <p:grpSpPr>
          <a:xfrm>
            <a:off x="9322560" y="3505320"/>
            <a:ext cx="2191320" cy="2562840"/>
            <a:chOff x="9322560" y="3505320"/>
            <a:chExt cx="2191320" cy="2562840"/>
          </a:xfrm>
        </p:grpSpPr>
        <p:sp>
          <p:nvSpPr>
            <p:cNvPr id="398" name="CustomShape 18"/>
            <p:cNvSpPr/>
            <p:nvPr/>
          </p:nvSpPr>
          <p:spPr>
            <a:xfrm>
              <a:off x="9376560" y="3962520"/>
              <a:ext cx="2078640" cy="210564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600">
              <a:solidFill>
                <a:schemeClr val="accent5">
                  <a:lumMod val="60000"/>
                  <a:lumOff val="4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99" name="CustomShape 19"/>
            <p:cNvSpPr/>
            <p:nvPr/>
          </p:nvSpPr>
          <p:spPr>
            <a:xfrm>
              <a:off x="9376560" y="3505320"/>
              <a:ext cx="2078640" cy="456480"/>
            </a:xfrm>
            <a:prstGeom prst="rect">
              <a:avLst/>
            </a:prstGeom>
            <a:solidFill>
              <a:srgbClr val="d9d5c7">
                <a:alpha val="40000"/>
              </a:srgbClr>
            </a:solidFill>
            <a:ln w="12600">
              <a:solidFill>
                <a:schemeClr val="accent5">
                  <a:lumMod val="60000"/>
                  <a:lumOff val="4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00" name="CustomShape 20"/>
            <p:cNvSpPr/>
            <p:nvPr/>
          </p:nvSpPr>
          <p:spPr>
            <a:xfrm>
              <a:off x="9322560" y="3512880"/>
              <a:ext cx="2191320" cy="4557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fffff"/>
                  </a:solidFill>
                  <a:latin typeface="Consolas"/>
                  <a:ea typeface="DejaVu Sans"/>
                </a:rPr>
                <a:t>VarNoRep(k)</a:t>
              </a:r>
              <a:endParaRPr b="0" lang="en-US" sz="2400" spc="-1" strike="noStrike">
                <a:latin typeface="Arial"/>
              </a:endParaRPr>
            </a:p>
          </p:txBody>
        </p:sp>
      </p:grpSp>
      <p:sp>
        <p:nvSpPr>
          <p:cNvPr id="401" name="CustomShape 21"/>
          <p:cNvSpPr/>
          <p:nvPr/>
        </p:nvSpPr>
        <p:spPr>
          <a:xfrm>
            <a:off x="9506880" y="4087440"/>
            <a:ext cx="1539720" cy="126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1" lang="en-US" sz="2400" spc="-1" strike="noStrike">
                <a:solidFill>
                  <a:srgbClr val="ffffff"/>
                </a:solidFill>
                <a:latin typeface="Consolas"/>
                <a:ea typeface="DejaVu Sans"/>
              </a:rPr>
              <a:t>Print();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1" lang="en-US" sz="2400" spc="-1" strike="noStrike">
                <a:solidFill>
                  <a:srgbClr val="ffffff"/>
                </a:solidFill>
                <a:latin typeface="Consolas"/>
                <a:ea typeface="DejaVu Sans"/>
              </a:rPr>
              <a:t>Stop!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402" name="CustomShape 22"/>
          <p:cNvSpPr/>
          <p:nvPr/>
        </p:nvSpPr>
        <p:spPr>
          <a:xfrm>
            <a:off x="4535280" y="4609440"/>
            <a:ext cx="463680" cy="445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ts val="2801"/>
              </a:lnSpc>
            </a:pPr>
            <a:r>
              <a:rPr b="1" lang="en-US" sz="2800" spc="-1" strike="noStrike">
                <a:solidFill>
                  <a:srgbClr val="ffffff"/>
                </a:solidFill>
                <a:latin typeface="Wingdings"/>
                <a:ea typeface="DejaVu Sans"/>
              </a:rPr>
              <a:t></a:t>
            </a:r>
            <a:endParaRPr b="0" lang="en-US" sz="2800" spc="-1" strike="noStrike">
              <a:latin typeface="Arial"/>
            </a:endParaRPr>
          </a:p>
        </p:txBody>
      </p:sp>
      <p:graphicFrame>
        <p:nvGraphicFramePr>
          <p:cNvPr id="403" name="Table 23"/>
          <p:cNvGraphicFramePr/>
          <p:nvPr/>
        </p:nvGraphicFramePr>
        <p:xfrm>
          <a:off x="5362200" y="4617720"/>
          <a:ext cx="3093480" cy="375840"/>
        </p:xfrm>
        <a:graphic>
          <a:graphicData uri="http://schemas.openxmlformats.org/drawingml/2006/table">
            <a:tbl>
              <a:tblPr/>
              <a:tblGrid>
                <a:gridCol w="491400"/>
                <a:gridCol w="1128240"/>
                <a:gridCol w="491400"/>
                <a:gridCol w="491400"/>
                <a:gridCol w="491400"/>
              </a:tblGrid>
              <a:tr h="376200"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95000"/>
                        </a:lnSpc>
                        <a:spcBef>
                          <a:spcPts val="961"/>
                        </a:spcBef>
                      </a:pPr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Consolas"/>
                        </a:rPr>
                        <a:t>y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28080">
                      <a:solidFill>
                        <a:srgbClr val="eceae3"/>
                      </a:solidFill>
                    </a:lnL>
                    <a:lnR w="12240">
                      <a:solidFill>
                        <a:srgbClr val="eceae3"/>
                      </a:solidFill>
                    </a:lnR>
                    <a:lnT w="28080">
                      <a:solidFill>
                        <a:srgbClr val="eceae3"/>
                      </a:solidFill>
                    </a:lnT>
                    <a:lnB w="28080">
                      <a:solidFill>
                        <a:srgbClr val="eceae3"/>
                      </a:solidFill>
                    </a:lnB>
                    <a:solidFill>
                      <a:srgbClr val="c87d0e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95000"/>
                        </a:lnSpc>
                        <a:spcBef>
                          <a:spcPts val="961"/>
                        </a:spcBef>
                      </a:pPr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Consolas"/>
                        </a:rPr>
                        <a:t>0…n-1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eceae3"/>
                      </a:solidFill>
                    </a:lnL>
                    <a:lnR w="12240">
                      <a:solidFill>
                        <a:srgbClr val="eceae3"/>
                      </a:solidFill>
                    </a:lnR>
                    <a:lnT w="28080">
                      <a:solidFill>
                        <a:srgbClr val="eceae3"/>
                      </a:solidFill>
                    </a:lnT>
                    <a:lnB w="28080">
                      <a:solidFill>
                        <a:srgbClr val="eceae3"/>
                      </a:solidFill>
                    </a:lnB>
                    <a:noFill/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95000"/>
                        </a:lnSpc>
                        <a:spcBef>
                          <a:spcPts val="961"/>
                        </a:spcBef>
                      </a:pPr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Consolas"/>
                        </a:rPr>
                        <a:t>x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eceae3"/>
                      </a:solidFill>
                    </a:lnL>
                    <a:lnR w="12240">
                      <a:solidFill>
                        <a:srgbClr val="eceae3"/>
                      </a:solidFill>
                    </a:lnR>
                    <a:lnT w="28080">
                      <a:solidFill>
                        <a:srgbClr val="eceae3"/>
                      </a:solidFill>
                    </a:lnT>
                    <a:lnB w="28080">
                      <a:solidFill>
                        <a:srgbClr val="eceae3"/>
                      </a:solidFill>
                    </a:lnB>
                    <a:solidFill>
                      <a:srgbClr val="eceae3">
                        <a:alpha val="30000"/>
                      </a:srgbClr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95000"/>
                        </a:lnSpc>
                        <a:spcBef>
                          <a:spcPts val="961"/>
                        </a:spcBef>
                      </a:pPr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Consolas"/>
                        </a:rPr>
                        <a:t>x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eceae3"/>
                      </a:solidFill>
                    </a:lnL>
                    <a:lnR w="12240">
                      <a:solidFill>
                        <a:srgbClr val="eceae3"/>
                      </a:solidFill>
                    </a:lnR>
                    <a:lnT w="28080">
                      <a:solidFill>
                        <a:srgbClr val="eceae3"/>
                      </a:solidFill>
                    </a:lnT>
                    <a:lnB w="28080">
                      <a:solidFill>
                        <a:srgbClr val="eceae3"/>
                      </a:solidFill>
                    </a:lnB>
                    <a:solidFill>
                      <a:srgbClr val="eceae3">
                        <a:alpha val="30000"/>
                      </a:srgbClr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95000"/>
                        </a:lnSpc>
                        <a:spcBef>
                          <a:spcPts val="961"/>
                        </a:spcBef>
                      </a:pPr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Consolas"/>
                        </a:rPr>
                        <a:t>x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eceae3"/>
                      </a:solidFill>
                    </a:lnL>
                    <a:lnR w="12240">
                      <a:solidFill>
                        <a:srgbClr val="eceae3"/>
                      </a:solidFill>
                    </a:lnR>
                    <a:lnT w="28080">
                      <a:solidFill>
                        <a:srgbClr val="eceae3"/>
                      </a:solidFill>
                    </a:lnT>
                    <a:lnB w="28080">
                      <a:solidFill>
                        <a:srgbClr val="eceae3"/>
                      </a:solidFill>
                    </a:lnB>
                    <a:solidFill>
                      <a:srgbClr val="eceae3">
                        <a:alpha val="30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404" name="CustomShape 24"/>
          <p:cNvSpPr/>
          <p:nvPr/>
        </p:nvSpPr>
        <p:spPr>
          <a:xfrm rot="16200000">
            <a:off x="7569000" y="4527000"/>
            <a:ext cx="283320" cy="1460160"/>
          </a:xfrm>
          <a:prstGeom prst="leftBrace">
            <a:avLst>
              <a:gd name="adj1" fmla="val 91897"/>
              <a:gd name="adj2" fmla="val 50000"/>
            </a:avLst>
          </a:prstGeom>
          <a:noFill/>
          <a:ln w="31680">
            <a:solidFill>
              <a:schemeClr val="accent5">
                <a:lumMod val="20000"/>
                <a:lumOff val="80000"/>
              </a:schemeClr>
            </a:solidFill>
            <a:round/>
          </a:ln>
          <a:effectLst>
            <a:outerShdw algn="ctr" dir="2700000" dist="17309" rotWithShape="0">
              <a:schemeClr val="bg1">
                <a:lumMod val="75000"/>
                <a:lumOff val="25000"/>
              </a:scheme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405" name="Line 25"/>
          <p:cNvSpPr/>
          <p:nvPr/>
        </p:nvSpPr>
        <p:spPr>
          <a:xfrm>
            <a:off x="6399000" y="4212360"/>
            <a:ext cx="0" cy="338040"/>
          </a:xfrm>
          <a:prstGeom prst="line">
            <a:avLst/>
          </a:prstGeom>
          <a:ln w="38160">
            <a:solidFill>
              <a:schemeClr val="accent5">
                <a:lumMod val="20000"/>
                <a:lumOff val="80000"/>
              </a:schemeClr>
            </a:solidFill>
            <a:round/>
            <a:tailEnd len="med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406" name="CustomShape 26"/>
          <p:cNvSpPr/>
          <p:nvPr/>
        </p:nvSpPr>
        <p:spPr>
          <a:xfrm>
            <a:off x="6868080" y="5398920"/>
            <a:ext cx="2023560" cy="425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ffffff"/>
                </a:solidFill>
                <a:latin typeface="Consolas"/>
                <a:ea typeface="DejaVu Sans"/>
              </a:rPr>
              <a:t>VarNoRep(2)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407" name="CustomShape 27"/>
          <p:cNvSpPr/>
          <p:nvPr/>
        </p:nvSpPr>
        <p:spPr>
          <a:xfrm>
            <a:off x="904680" y="5091480"/>
            <a:ext cx="1403280" cy="69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en-US" sz="2000" spc="-1" strike="noStrike">
                <a:solidFill>
                  <a:srgbClr val="ffffff"/>
                </a:solidFill>
                <a:latin typeface="Calibri"/>
                <a:ea typeface="DejaVu Sans"/>
              </a:rPr>
              <a:t>(unused</a:t>
            </a:r>
            <a:br/>
            <a:r>
              <a:rPr b="1" lang="en-US" sz="2000" spc="-1" strike="noStrike">
                <a:solidFill>
                  <a:srgbClr val="ffffff"/>
                </a:solidFill>
                <a:latin typeface="Calibri"/>
                <a:ea typeface="DejaVu Sans"/>
              </a:rPr>
              <a:t>number)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408" name="CustomShape 28"/>
          <p:cNvSpPr/>
          <p:nvPr/>
        </p:nvSpPr>
        <p:spPr>
          <a:xfrm>
            <a:off x="5725080" y="5091840"/>
            <a:ext cx="1403280" cy="69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en-US" sz="2000" spc="-1" strike="noStrike">
                <a:solidFill>
                  <a:srgbClr val="ffffff"/>
                </a:solidFill>
                <a:latin typeface="Calibri"/>
                <a:ea typeface="DejaVu Sans"/>
              </a:rPr>
              <a:t>(unused</a:t>
            </a:r>
            <a:br/>
            <a:r>
              <a:rPr b="1" lang="en-US" sz="2000" spc="-1" strike="noStrike">
                <a:solidFill>
                  <a:srgbClr val="ffffff"/>
                </a:solidFill>
                <a:latin typeface="Calibri"/>
                <a:ea typeface="DejaVu Sans"/>
              </a:rPr>
              <a:t>number)</a:t>
            </a:r>
            <a:endParaRPr b="0" lang="en-US" sz="2000" spc="-1" strike="noStrike">
              <a:latin typeface="Arial"/>
            </a:endParaRPr>
          </a:p>
        </p:txBody>
      </p:sp>
    </p:spTree>
  </p:cSld>
  <mc:AlternateContent>
    <mc:Choice Requires="p14">
      <p:transition p14:dur="10"/>
    </mc:Choice>
    <mc:Fallback>
      <p:transition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CustomShape 1"/>
          <p:cNvSpPr/>
          <p:nvPr/>
        </p:nvSpPr>
        <p:spPr>
          <a:xfrm>
            <a:off x="11566440" y="6525000"/>
            <a:ext cx="428040" cy="19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172E6168-0A04-4D72-98DD-A1B106E83B01}" type="slidenum">
              <a:rPr b="0" lang="en-US" sz="100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00" spc="-1" strike="noStrike">
              <a:latin typeface="Arial"/>
            </a:endParaRPr>
          </a:p>
        </p:txBody>
      </p:sp>
      <p:sp>
        <p:nvSpPr>
          <p:cNvPr id="410" name="CustomShape 2"/>
          <p:cNvSpPr/>
          <p:nvPr/>
        </p:nvSpPr>
        <p:spPr>
          <a:xfrm>
            <a:off x="188640" y="40320"/>
            <a:ext cx="9576720" cy="1110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 anchor="ctr">
            <a:normAutofit fontScale="94000"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</a:rPr>
              <a:t>Generating Variations without Repetition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411" name="CustomShape 3"/>
          <p:cNvSpPr/>
          <p:nvPr/>
        </p:nvSpPr>
        <p:spPr>
          <a:xfrm>
            <a:off x="188640" y="40320"/>
            <a:ext cx="9576720" cy="1110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12" name="Picture 4" descr=""/>
          <p:cNvPicPr/>
          <p:nvPr/>
        </p:nvPicPr>
        <p:blipFill>
          <a:blip r:embed="rId1"/>
          <a:stretch/>
        </p:blipFill>
        <p:spPr>
          <a:xfrm>
            <a:off x="7961040" y="1540440"/>
            <a:ext cx="2590200" cy="2383200"/>
          </a:xfrm>
          <a:prstGeom prst="rect">
            <a:avLst/>
          </a:prstGeom>
          <a:ln>
            <a:noFill/>
          </a:ln>
        </p:spPr>
      </p:pic>
      <p:sp>
        <p:nvSpPr>
          <p:cNvPr id="413" name="CustomShape 4"/>
          <p:cNvSpPr/>
          <p:nvPr/>
        </p:nvSpPr>
        <p:spPr>
          <a:xfrm>
            <a:off x="531720" y="1143000"/>
            <a:ext cx="11124360" cy="519264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>
            <a:sp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void VariationsNoRep(int index)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{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  </a:t>
            </a:r>
            <a:r>
              <a:rPr b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if (index &gt;= k)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    </a:t>
            </a:r>
            <a:r>
              <a:rPr b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PrintVariations(arr);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  </a:t>
            </a:r>
            <a:r>
              <a:rPr b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else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    </a:t>
            </a:r>
            <a:r>
              <a:rPr b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for (int i = 0; i &lt; n; i++)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      </a:t>
            </a:r>
            <a:r>
              <a:rPr b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if (!used[i])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      </a:t>
            </a:r>
            <a:r>
              <a:rPr b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{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        </a:t>
            </a:r>
            <a:r>
              <a:rPr b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used[i] = true;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        </a:t>
            </a:r>
            <a:r>
              <a:rPr b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arr[index] = i;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        </a:t>
            </a:r>
            <a:r>
              <a:rPr b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VariationsNoRep(index + 1);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        </a:t>
            </a:r>
            <a:r>
              <a:rPr b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used[i] = false;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      </a:t>
            </a:r>
            <a:r>
              <a:rPr b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}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}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414" name="CustomShape 5"/>
          <p:cNvSpPr/>
          <p:nvPr/>
        </p:nvSpPr>
        <p:spPr>
          <a:xfrm>
            <a:off x="6856560" y="1143000"/>
            <a:ext cx="4799880" cy="31777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5" name="CustomShape 6"/>
          <p:cNvSpPr/>
          <p:nvPr/>
        </p:nvSpPr>
        <p:spPr>
          <a:xfrm>
            <a:off x="6856560" y="4321440"/>
            <a:ext cx="4799880" cy="24102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80000" rIns="180000" tIns="108000" bIns="108000">
            <a:sp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int k = 2;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int n = 4;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int[] arr = new int[k];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bool[] used = new bool[n];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VariationsNoRep(0);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p14:dur="10"/>
    </mc:Choice>
    <mc:Fallback>
      <p:transition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CustomShape 1"/>
          <p:cNvSpPr/>
          <p:nvPr/>
        </p:nvSpPr>
        <p:spPr>
          <a:xfrm>
            <a:off x="188640" y="40320"/>
            <a:ext cx="9576720" cy="1110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 anchor="ctr">
            <a:normAutofit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</a:rPr>
              <a:t>Table of Contents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224" name="CustomShape 2"/>
          <p:cNvSpPr/>
          <p:nvPr/>
        </p:nvSpPr>
        <p:spPr>
          <a:xfrm>
            <a:off x="190440" y="1191600"/>
            <a:ext cx="11804040" cy="5529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>
            <a:normAutofit/>
          </a:bodyPr>
          <a:p>
            <a:pPr marL="442800" indent="-44208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AutoNum type="arabicPeriod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</a:rPr>
              <a:t>Definitions in Combinatorics</a:t>
            </a:r>
            <a:endParaRPr b="0" lang="en-US" sz="3400" spc="-1" strike="noStrike">
              <a:latin typeface="Arial"/>
            </a:endParaRPr>
          </a:p>
          <a:p>
            <a:pPr marL="442800" indent="-44208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AutoNum type="arabicPeriod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</a:rPr>
              <a:t>Generating Variations</a:t>
            </a:r>
            <a:endParaRPr b="0" lang="en-US" sz="3400" spc="-1" strike="noStrike">
              <a:latin typeface="Arial"/>
            </a:endParaRPr>
          </a:p>
          <a:p>
            <a:pPr marL="442800" indent="-44208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AutoNum type="arabicPeriod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</a:rPr>
              <a:t>Generating Permutations</a:t>
            </a:r>
            <a:endParaRPr b="0" lang="en-US" sz="3400" spc="-1" strike="noStrike">
              <a:latin typeface="Arial"/>
            </a:endParaRPr>
          </a:p>
          <a:p>
            <a:pPr marL="442800" indent="-44208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AutoNum type="arabicPeriod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</a:rPr>
              <a:t>Generating Combinations</a:t>
            </a:r>
            <a:endParaRPr b="0" lang="en-US" sz="3400" spc="-1" strike="noStrike">
              <a:latin typeface="Arial"/>
            </a:endParaRPr>
          </a:p>
          <a:p>
            <a:pPr marL="442800" indent="-44208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AutoNum type="arabicPeriod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</a:rPr>
              <a:t>Binomial Coefficients</a:t>
            </a:r>
            <a:br/>
            <a:r>
              <a:rPr b="0" lang="en-US" sz="3400" spc="-1" strike="noStrike">
                <a:solidFill>
                  <a:srgbClr val="ffffff"/>
                </a:solidFill>
                <a:latin typeface="Calibri"/>
              </a:rPr>
              <a:t>and Pascal's Triangle</a:t>
            </a:r>
            <a:endParaRPr b="0" lang="en-US" sz="3400" spc="-1" strike="noStrike">
              <a:latin typeface="Arial"/>
            </a:endParaRPr>
          </a:p>
        </p:txBody>
      </p:sp>
      <p:sp>
        <p:nvSpPr>
          <p:cNvPr id="225" name="CustomShape 3"/>
          <p:cNvSpPr/>
          <p:nvPr/>
        </p:nvSpPr>
        <p:spPr>
          <a:xfrm>
            <a:off x="11566440" y="6525000"/>
            <a:ext cx="428040" cy="19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5ECC682B-857D-49C5-9602-23AF02A690B7}" type="slidenum">
              <a:rPr b="0" lang="en-US" sz="1000" spc="-1" strike="noStrike">
                <a:solidFill>
                  <a:srgbClr val="ffffff"/>
                </a:solidFill>
                <a:latin typeface="Calibri"/>
              </a:rPr>
              <a:t>2</a:t>
            </a:fld>
            <a:endParaRPr b="0" lang="en-US" sz="1000" spc="-1" strike="noStrike">
              <a:latin typeface="Arial"/>
            </a:endParaRPr>
          </a:p>
        </p:txBody>
      </p:sp>
      <p:pic>
        <p:nvPicPr>
          <p:cNvPr id="226" name="Picture 8" descr=""/>
          <p:cNvPicPr/>
          <p:nvPr/>
        </p:nvPicPr>
        <p:blipFill>
          <a:blip r:embed="rId1"/>
          <a:stretch/>
        </p:blipFill>
        <p:spPr>
          <a:xfrm>
            <a:off x="7836840" y="1905120"/>
            <a:ext cx="3351960" cy="4322520"/>
          </a:xfrm>
          <a:prstGeom prst="rect">
            <a:avLst/>
          </a:prstGeom>
          <a:ln>
            <a:noFill/>
          </a:ln>
        </p:spPr>
      </p:pic>
      <p:pic>
        <p:nvPicPr>
          <p:cNvPr id="227" name="Picture 2" descr=""/>
          <p:cNvPicPr/>
          <p:nvPr/>
        </p:nvPicPr>
        <p:blipFill>
          <a:blip r:embed="rId2"/>
          <a:stretch/>
        </p:blipFill>
        <p:spPr>
          <a:xfrm>
            <a:off x="9840960" y="1205280"/>
            <a:ext cx="1778040" cy="1778040"/>
          </a:xfrm>
          <a:prstGeom prst="rect">
            <a:avLst/>
          </a:prstGeom>
          <a:ln>
            <a:noFill/>
          </a:ln>
        </p:spPr>
      </p:pic>
      <p:pic>
        <p:nvPicPr>
          <p:cNvPr id="228" name="Picture 2" descr=""/>
          <p:cNvPicPr/>
          <p:nvPr/>
        </p:nvPicPr>
        <p:blipFill>
          <a:blip r:embed="rId3"/>
          <a:stretch/>
        </p:blipFill>
        <p:spPr>
          <a:xfrm rot="20007000">
            <a:off x="5975640" y="1238400"/>
            <a:ext cx="2285280" cy="2099880"/>
          </a:xfrm>
          <a:prstGeom prst="rect">
            <a:avLst/>
          </a:prstGeom>
          <a:ln>
            <a:noFill/>
          </a:ln>
        </p:spPr>
      </p:pic>
      <p:pic>
        <p:nvPicPr>
          <p:cNvPr id="229" name="Picture 4" descr=""/>
          <p:cNvPicPr/>
          <p:nvPr/>
        </p:nvPicPr>
        <p:blipFill>
          <a:blip r:embed="rId4"/>
          <a:stretch/>
        </p:blipFill>
        <p:spPr>
          <a:xfrm>
            <a:off x="10386360" y="5246640"/>
            <a:ext cx="1270080" cy="956520"/>
          </a:xfrm>
          <a:prstGeom prst="rect">
            <a:avLst/>
          </a:prstGeom>
          <a:ln>
            <a:noFill/>
          </a:ln>
          <a:effectLst>
            <a:outerShdw algn="ctr" blurRad="63500" rotWithShape="0" sx="102000" sy="102000">
              <a:srgbClr val="000000">
                <a:alpha val="40000"/>
              </a:srgbClr>
            </a:outerShdw>
          </a:effectLst>
        </p:spPr>
      </p:pic>
      <p:sp>
        <p:nvSpPr>
          <p:cNvPr id="230" name="CustomShape 4"/>
          <p:cNvSpPr/>
          <p:nvPr/>
        </p:nvSpPr>
        <p:spPr>
          <a:xfrm>
            <a:off x="4834800" y="4432680"/>
            <a:ext cx="2669760" cy="1776600"/>
          </a:xfrm>
          <a:prstGeom prst="roundRect">
            <a:avLst>
              <a:gd name="adj" fmla="val 4486"/>
            </a:avLst>
          </a:prstGeom>
          <a:blipFill rotWithShape="0">
            <a:blip r:embed="rId5"/>
            <a:stretch>
              <a:fillRect/>
            </a:stretch>
          </a:blipFill>
          <a:ln>
            <a:noFill/>
          </a:ln>
          <a:effectLst>
            <a:softEdge rad="63500"/>
          </a:effectLst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p14:dur="10"/>
    </mc:Choice>
    <mc:Fallback>
      <p:transition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CustomShape 1"/>
          <p:cNvSpPr/>
          <p:nvPr/>
        </p:nvSpPr>
        <p:spPr>
          <a:xfrm>
            <a:off x="912960" y="4926240"/>
            <a:ext cx="10362600" cy="81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 anchor="ctr">
            <a:noAutofit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</a:rPr>
              <a:t>Variations without Repetition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417" name="CustomShape 2"/>
          <p:cNvSpPr/>
          <p:nvPr/>
        </p:nvSpPr>
        <p:spPr>
          <a:xfrm>
            <a:off x="190440" y="1151280"/>
            <a:ext cx="11804040" cy="5569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>
            <a:noAutofit/>
          </a:bodyPr>
          <a:p>
            <a:pPr marL="304920" indent="-30420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197" strike="noStrike">
                <a:solidFill>
                  <a:srgbClr val="ffffff"/>
                </a:solidFill>
                <a:latin typeface="Calibri"/>
              </a:rPr>
              <a:t>Live Demo</a:t>
            </a:r>
            <a:endParaRPr b="0" lang="en-US" sz="3400" spc="-1" strike="noStrike">
              <a:latin typeface="Arial"/>
            </a:endParaRPr>
          </a:p>
        </p:txBody>
      </p:sp>
      <p:pic>
        <p:nvPicPr>
          <p:cNvPr id="418" name="Picture 2" descr=""/>
          <p:cNvPicPr/>
          <p:nvPr/>
        </p:nvPicPr>
        <p:blipFill>
          <a:blip r:embed="rId1"/>
          <a:stretch/>
        </p:blipFill>
        <p:spPr>
          <a:xfrm>
            <a:off x="2894040" y="883800"/>
            <a:ext cx="6400080" cy="37634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p14:dur="10"/>
    </mc:Choice>
    <mc:Fallback>
      <p:transition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CustomShape 1"/>
          <p:cNvSpPr/>
          <p:nvPr/>
        </p:nvSpPr>
        <p:spPr>
          <a:xfrm>
            <a:off x="11566440" y="6525000"/>
            <a:ext cx="428040" cy="19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63F2B7D9-1D0C-42D1-88DD-01571341DE77}" type="slidenum">
              <a:rPr b="0" lang="en-US" sz="100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00" spc="-1" strike="noStrike">
              <a:latin typeface="Arial"/>
            </a:endParaRPr>
          </a:p>
        </p:txBody>
      </p:sp>
      <p:sp>
        <p:nvSpPr>
          <p:cNvPr id="420" name="CustomShape 2"/>
          <p:cNvSpPr/>
          <p:nvPr/>
        </p:nvSpPr>
        <p:spPr>
          <a:xfrm>
            <a:off x="190440" y="1151280"/>
            <a:ext cx="11804040" cy="5569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>
            <a:noAutofit/>
          </a:bodyPr>
          <a:p>
            <a:pPr marL="304920" indent="-304200">
              <a:lnSpc>
                <a:spcPct val="9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</a:rPr>
              <a:t>Checking whether a number is already used is slightly </a:t>
            </a:r>
            <a:r>
              <a:rPr b="0" lang="en-US" sz="3400" spc="-1" strike="noStrike">
                <a:solidFill>
                  <a:srgbClr val="f3cd60"/>
                </a:solidFill>
                <a:latin typeface="Calibri"/>
              </a:rPr>
              <a:t>inefficient</a:t>
            </a:r>
            <a:endParaRPr b="0" lang="en-US" sz="3400" spc="-1" strike="noStrike">
              <a:latin typeface="Arial"/>
            </a:endParaRPr>
          </a:p>
          <a:p>
            <a:pPr lvl="1" marL="609480" indent="-230760">
              <a:lnSpc>
                <a:spcPct val="95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Can we </a:t>
            </a:r>
            <a:r>
              <a:rPr b="0" lang="en-US" sz="3200" spc="-1" strike="noStrike">
                <a:solidFill>
                  <a:srgbClr val="f3cd60"/>
                </a:solidFill>
                <a:latin typeface="Calibri"/>
              </a:rPr>
              <a:t>avoid this check </a:t>
            </a: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and still avoid repetitions?</a:t>
            </a:r>
            <a:endParaRPr b="0" lang="en-US" sz="3200" spc="-1" strike="noStrike">
              <a:latin typeface="Arial"/>
            </a:endParaRPr>
          </a:p>
          <a:p>
            <a:pPr marL="304920" indent="-304200">
              <a:lnSpc>
                <a:spcPct val="9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</a:rPr>
              <a:t>We can hold a </a:t>
            </a:r>
            <a:r>
              <a:rPr b="0" lang="en-US" sz="3400" spc="-1" strike="noStrike">
                <a:solidFill>
                  <a:srgbClr val="f3cd60"/>
                </a:solidFill>
                <a:latin typeface="Calibri"/>
              </a:rPr>
              <a:t>set of free numbers </a:t>
            </a:r>
            <a:r>
              <a:rPr b="0" lang="en-US" sz="3400" spc="-1" strike="noStrike">
                <a:solidFill>
                  <a:srgbClr val="ffffff"/>
                </a:solidFill>
                <a:latin typeface="Calibri"/>
              </a:rPr>
              <a:t>to choose from at each step</a:t>
            </a:r>
            <a:endParaRPr b="0" lang="en-US" sz="3400" spc="-1" strike="noStrike">
              <a:latin typeface="Arial"/>
            </a:endParaRPr>
          </a:p>
        </p:txBody>
      </p:sp>
      <p:sp>
        <p:nvSpPr>
          <p:cNvPr id="421" name="CustomShape 3"/>
          <p:cNvSpPr/>
          <p:nvPr/>
        </p:nvSpPr>
        <p:spPr>
          <a:xfrm>
            <a:off x="188640" y="40320"/>
            <a:ext cx="9576720" cy="1110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 anchor="ctr">
            <a:normAutofit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</a:rPr>
              <a:t>Variations: a Better Algorithm</a:t>
            </a:r>
            <a:endParaRPr b="0" lang="en-US" sz="4000" spc="-1" strike="noStrike">
              <a:latin typeface="Arial"/>
            </a:endParaRPr>
          </a:p>
        </p:txBody>
      </p:sp>
      <p:grpSp>
        <p:nvGrpSpPr>
          <p:cNvPr id="422" name="Group 4"/>
          <p:cNvGrpSpPr/>
          <p:nvPr/>
        </p:nvGrpSpPr>
        <p:grpSpPr>
          <a:xfrm>
            <a:off x="3584520" y="3247560"/>
            <a:ext cx="2795040" cy="3096360"/>
            <a:chOff x="3584520" y="3247560"/>
            <a:chExt cx="2795040" cy="3096360"/>
          </a:xfrm>
        </p:grpSpPr>
        <p:sp>
          <p:nvSpPr>
            <p:cNvPr id="423" name="CustomShape 5"/>
            <p:cNvSpPr/>
            <p:nvPr/>
          </p:nvSpPr>
          <p:spPr>
            <a:xfrm>
              <a:off x="3584520" y="3704760"/>
              <a:ext cx="2795040" cy="263916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600">
              <a:solidFill>
                <a:schemeClr val="accent5">
                  <a:lumMod val="60000"/>
                  <a:lumOff val="4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24" name="CustomShape 6"/>
            <p:cNvSpPr/>
            <p:nvPr/>
          </p:nvSpPr>
          <p:spPr>
            <a:xfrm>
              <a:off x="3584520" y="3247560"/>
              <a:ext cx="2795040" cy="456480"/>
            </a:xfrm>
            <a:prstGeom prst="rect">
              <a:avLst/>
            </a:prstGeom>
            <a:solidFill>
              <a:srgbClr val="d9d5c7">
                <a:alpha val="40000"/>
              </a:srgbClr>
            </a:solidFill>
            <a:ln w="12600">
              <a:solidFill>
                <a:schemeClr val="accent5">
                  <a:lumMod val="60000"/>
                  <a:lumOff val="4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noAutofit/>
            </a:bodyPr>
            <a:p>
              <a:pPr algn="ctr">
                <a:lnSpc>
                  <a:spcPts val="2801"/>
                </a:lnSpc>
              </a:pPr>
              <a:r>
                <a:rPr b="1" lang="en-US" sz="2400" spc="-1" strike="noStrike">
                  <a:solidFill>
                    <a:srgbClr val="ffffff"/>
                  </a:solidFill>
                  <a:latin typeface="Consolas"/>
                  <a:ea typeface="DejaVu Sans"/>
                </a:rPr>
                <a:t>VarNoRep(1)</a:t>
              </a:r>
              <a:endParaRPr b="0" lang="en-US" sz="2400" spc="-1" strike="noStrike">
                <a:latin typeface="Arial"/>
              </a:endParaRPr>
            </a:p>
          </p:txBody>
        </p:sp>
      </p:grpSp>
      <p:sp>
        <p:nvSpPr>
          <p:cNvPr id="425" name="CustomShape 7"/>
          <p:cNvSpPr/>
          <p:nvPr/>
        </p:nvSpPr>
        <p:spPr>
          <a:xfrm>
            <a:off x="335880" y="3704760"/>
            <a:ext cx="2786040" cy="263916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6" name="CustomShape 8"/>
          <p:cNvSpPr/>
          <p:nvPr/>
        </p:nvSpPr>
        <p:spPr>
          <a:xfrm>
            <a:off x="335880" y="3247560"/>
            <a:ext cx="2786040" cy="456480"/>
          </a:xfrm>
          <a:prstGeom prst="rect">
            <a:avLst/>
          </a:prstGeom>
          <a:solidFill>
            <a:srgbClr val="d9d5c7">
              <a:alpha val="40000"/>
            </a:srgb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ffffff"/>
                </a:solidFill>
                <a:latin typeface="Consolas"/>
                <a:ea typeface="DejaVu Sans"/>
              </a:rPr>
              <a:t>VarNoRep(0)</a:t>
            </a:r>
            <a:endParaRPr b="0" lang="en-US" sz="2400" spc="-1" strike="noStrike">
              <a:latin typeface="Arial"/>
            </a:endParaRPr>
          </a:p>
        </p:txBody>
      </p:sp>
      <p:graphicFrame>
        <p:nvGraphicFramePr>
          <p:cNvPr id="427" name="Table 9"/>
          <p:cNvGraphicFramePr/>
          <p:nvPr/>
        </p:nvGraphicFramePr>
        <p:xfrm>
          <a:off x="555840" y="3990600"/>
          <a:ext cx="2344320" cy="375840"/>
        </p:xfrm>
        <a:graphic>
          <a:graphicData uri="http://schemas.openxmlformats.org/drawingml/2006/table">
            <a:tbl>
              <a:tblPr/>
              <a:tblGrid>
                <a:gridCol w="519120"/>
                <a:gridCol w="457200"/>
                <a:gridCol w="455400"/>
                <a:gridCol w="455400"/>
                <a:gridCol w="457560"/>
              </a:tblGrid>
              <a:tr h="376200"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95000"/>
                        </a:lnSpc>
                        <a:spcBef>
                          <a:spcPts val="961"/>
                        </a:spcBef>
                      </a:pPr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Consolas"/>
                        </a:rPr>
                        <a:t>i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28080">
                      <a:solidFill>
                        <a:srgbClr val="ffffff"/>
                      </a:solidFill>
                    </a:lnL>
                    <a:lnR w="12240">
                      <a:solidFill>
                        <a:srgbClr val="eceae3"/>
                      </a:solidFill>
                    </a:lnR>
                    <a:lnT w="28080">
                      <a:solidFill>
                        <a:srgbClr val="ffffff"/>
                      </a:solidFill>
                    </a:lnT>
                    <a:lnB w="2808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95000"/>
                        </a:lnSpc>
                        <a:spcBef>
                          <a:spcPts val="961"/>
                        </a:spcBef>
                      </a:pPr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Consolas"/>
                        </a:rPr>
                        <a:t>x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eceae3"/>
                      </a:solidFill>
                    </a:lnL>
                    <a:lnR w="12240">
                      <a:solidFill>
                        <a:srgbClr val="eceae3"/>
                      </a:solidFill>
                    </a:lnR>
                    <a:lnT w="28080">
                      <a:solidFill>
                        <a:srgbClr val="ffffff"/>
                      </a:solidFill>
                    </a:lnT>
                    <a:lnB w="28080">
                      <a:solidFill>
                        <a:srgbClr val="ffffff"/>
                      </a:solidFill>
                    </a:lnB>
                    <a:solidFill>
                      <a:srgbClr val="eceae3">
                        <a:alpha val="30000"/>
                      </a:srgbClr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95000"/>
                        </a:lnSpc>
                        <a:spcBef>
                          <a:spcPts val="961"/>
                        </a:spcBef>
                      </a:pPr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Consolas"/>
                        </a:rPr>
                        <a:t>x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eceae3"/>
                      </a:solidFill>
                    </a:lnL>
                    <a:lnR w="12240">
                      <a:solidFill>
                        <a:srgbClr val="eceae3"/>
                      </a:solidFill>
                    </a:lnR>
                    <a:lnT w="28080">
                      <a:solidFill>
                        <a:srgbClr val="ffffff"/>
                      </a:solidFill>
                    </a:lnT>
                    <a:lnB w="28080">
                      <a:solidFill>
                        <a:srgbClr val="ffffff"/>
                      </a:solidFill>
                    </a:lnB>
                    <a:solidFill>
                      <a:srgbClr val="eceae3">
                        <a:alpha val="30000"/>
                      </a:srgbClr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95000"/>
                        </a:lnSpc>
                        <a:spcBef>
                          <a:spcPts val="961"/>
                        </a:spcBef>
                      </a:pPr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Consolas"/>
                        </a:rPr>
                        <a:t>x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eceae3"/>
                      </a:solidFill>
                    </a:lnL>
                    <a:lnR w="12240">
                      <a:solidFill>
                        <a:srgbClr val="eceae3"/>
                      </a:solidFill>
                    </a:lnR>
                    <a:lnT w="28080">
                      <a:solidFill>
                        <a:srgbClr val="ffffff"/>
                      </a:solidFill>
                    </a:lnT>
                    <a:lnB w="28080">
                      <a:solidFill>
                        <a:srgbClr val="ffffff"/>
                      </a:solidFill>
                    </a:lnB>
                    <a:solidFill>
                      <a:srgbClr val="eceae3">
                        <a:alpha val="30000"/>
                      </a:srgbClr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95000"/>
                        </a:lnSpc>
                        <a:spcBef>
                          <a:spcPts val="961"/>
                        </a:spcBef>
                      </a:pPr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Consolas"/>
                        </a:rPr>
                        <a:t>x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eceae3"/>
                      </a:solidFill>
                    </a:lnL>
                    <a:lnR w="28080">
                      <a:solidFill>
                        <a:srgbClr val="ffffff"/>
                      </a:solidFill>
                    </a:lnR>
                    <a:lnT w="28080">
                      <a:solidFill>
                        <a:srgbClr val="ffffff"/>
                      </a:solidFill>
                    </a:lnT>
                    <a:lnB w="28080">
                      <a:solidFill>
                        <a:srgbClr val="ffffff"/>
                      </a:solidFill>
                    </a:lnB>
                    <a:solidFill>
                      <a:srgbClr val="eceae3">
                        <a:alpha val="30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428" name="CustomShape 10"/>
          <p:cNvSpPr/>
          <p:nvPr/>
        </p:nvSpPr>
        <p:spPr>
          <a:xfrm>
            <a:off x="972720" y="4775040"/>
            <a:ext cx="2023560" cy="425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ffffff"/>
                </a:solidFill>
                <a:latin typeface="Consolas"/>
                <a:ea typeface="DejaVu Sans"/>
              </a:rPr>
              <a:t>VarNoRep(1)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429" name="CustomShape 11"/>
          <p:cNvSpPr/>
          <p:nvPr/>
        </p:nvSpPr>
        <p:spPr>
          <a:xfrm>
            <a:off x="9577080" y="4506120"/>
            <a:ext cx="463680" cy="445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ts val="2801"/>
              </a:lnSpc>
            </a:pPr>
            <a:r>
              <a:rPr b="1" lang="en-US" sz="2800" spc="-1" strike="noStrike">
                <a:solidFill>
                  <a:srgbClr val="ffffff"/>
                </a:solidFill>
                <a:latin typeface="Consolas"/>
                <a:ea typeface="DejaVu Sans"/>
              </a:rPr>
              <a:t>…</a:t>
            </a:r>
            <a:endParaRPr b="0" lang="en-US" sz="2800" spc="-1" strike="noStrike">
              <a:latin typeface="Arial"/>
            </a:endParaRPr>
          </a:p>
        </p:txBody>
      </p:sp>
      <p:grpSp>
        <p:nvGrpSpPr>
          <p:cNvPr id="430" name="Group 12"/>
          <p:cNvGrpSpPr/>
          <p:nvPr/>
        </p:nvGrpSpPr>
        <p:grpSpPr>
          <a:xfrm>
            <a:off x="9972720" y="3247560"/>
            <a:ext cx="1908000" cy="3096360"/>
            <a:chOff x="9972720" y="3247560"/>
            <a:chExt cx="1908000" cy="3096360"/>
          </a:xfrm>
        </p:grpSpPr>
        <p:sp>
          <p:nvSpPr>
            <p:cNvPr id="431" name="CustomShape 13"/>
            <p:cNvSpPr/>
            <p:nvPr/>
          </p:nvSpPr>
          <p:spPr>
            <a:xfrm>
              <a:off x="9972720" y="3704760"/>
              <a:ext cx="1908000" cy="263916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600">
              <a:solidFill>
                <a:schemeClr val="accent5">
                  <a:lumMod val="60000"/>
                  <a:lumOff val="4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32" name="CustomShape 14"/>
            <p:cNvSpPr/>
            <p:nvPr/>
          </p:nvSpPr>
          <p:spPr>
            <a:xfrm>
              <a:off x="9972720" y="3247560"/>
              <a:ext cx="1908000" cy="456480"/>
            </a:xfrm>
            <a:prstGeom prst="rect">
              <a:avLst/>
            </a:prstGeom>
            <a:solidFill>
              <a:srgbClr val="d9d5c7">
                <a:alpha val="40000"/>
              </a:srgbClr>
            </a:solidFill>
            <a:ln w="12600">
              <a:solidFill>
                <a:schemeClr val="accent5">
                  <a:lumMod val="60000"/>
                  <a:lumOff val="4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noAutofit/>
            </a:bodyPr>
            <a:p>
              <a:pPr>
                <a:lnSpc>
                  <a:spcPts val="2801"/>
                </a:lnSpc>
              </a:pPr>
              <a:r>
                <a:rPr b="1" lang="en-US" sz="2200" spc="-1" strike="noStrike">
                  <a:solidFill>
                    <a:srgbClr val="ffffff"/>
                  </a:solidFill>
                  <a:latin typeface="Consolas"/>
                  <a:ea typeface="DejaVu Sans"/>
                </a:rPr>
                <a:t>VarNoRep(k)</a:t>
              </a:r>
              <a:endParaRPr b="0" lang="en-US" sz="2200" spc="-1" strike="noStrike">
                <a:latin typeface="Arial"/>
              </a:endParaRPr>
            </a:p>
          </p:txBody>
        </p:sp>
      </p:grpSp>
      <p:sp>
        <p:nvSpPr>
          <p:cNvPr id="433" name="CustomShape 15"/>
          <p:cNvSpPr/>
          <p:nvPr/>
        </p:nvSpPr>
        <p:spPr>
          <a:xfrm>
            <a:off x="10103400" y="3753720"/>
            <a:ext cx="1539720" cy="126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1" lang="en-US" sz="2400" spc="-1" strike="noStrike">
                <a:solidFill>
                  <a:srgbClr val="ffffff"/>
                </a:solidFill>
                <a:latin typeface="Consolas"/>
                <a:ea typeface="DejaVu Sans"/>
              </a:rPr>
              <a:t>Print();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1" lang="en-US" sz="2400" spc="-1" strike="noStrike">
                <a:solidFill>
                  <a:srgbClr val="ffffff"/>
                </a:solidFill>
                <a:latin typeface="Consolas"/>
                <a:ea typeface="DejaVu Sans"/>
              </a:rPr>
              <a:t>Stop!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434" name="CustomShape 16"/>
          <p:cNvSpPr/>
          <p:nvPr/>
        </p:nvSpPr>
        <p:spPr>
          <a:xfrm>
            <a:off x="3122640" y="4634280"/>
            <a:ext cx="463680" cy="445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ts val="2801"/>
              </a:lnSpc>
            </a:pPr>
            <a:r>
              <a:rPr b="1" lang="en-US" sz="2800" spc="-1" strike="noStrike">
                <a:solidFill>
                  <a:srgbClr val="ffffff"/>
                </a:solidFill>
                <a:latin typeface="Wingdings"/>
                <a:ea typeface="DejaVu Sans"/>
              </a:rPr>
              <a:t>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435" name="CustomShape 17"/>
          <p:cNvSpPr/>
          <p:nvPr/>
        </p:nvSpPr>
        <p:spPr>
          <a:xfrm rot="16200000">
            <a:off x="5372280" y="3954600"/>
            <a:ext cx="237600" cy="1304280"/>
          </a:xfrm>
          <a:prstGeom prst="leftBrace">
            <a:avLst>
              <a:gd name="adj1" fmla="val 91897"/>
              <a:gd name="adj2" fmla="val 50000"/>
            </a:avLst>
          </a:prstGeom>
          <a:noFill/>
          <a:ln w="31680">
            <a:solidFill>
              <a:schemeClr val="accent5">
                <a:lumMod val="20000"/>
                <a:lumOff val="80000"/>
              </a:schemeClr>
            </a:solidFill>
            <a:round/>
          </a:ln>
          <a:effectLst>
            <a:outerShdw algn="ctr" dir="2700000" dist="17309" rotWithShape="0">
              <a:schemeClr val="bg1">
                <a:lumMod val="75000"/>
                <a:lumOff val="25000"/>
              </a:scheme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436" name="CustomShape 18"/>
          <p:cNvSpPr/>
          <p:nvPr/>
        </p:nvSpPr>
        <p:spPr>
          <a:xfrm>
            <a:off x="4471560" y="4771440"/>
            <a:ext cx="2023560" cy="425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ffffff"/>
                </a:solidFill>
                <a:latin typeface="Consolas"/>
                <a:ea typeface="DejaVu Sans"/>
              </a:rPr>
              <a:t>VarNoRep(2)</a:t>
            </a:r>
            <a:endParaRPr b="0" lang="en-US" sz="2200" spc="-1" strike="noStrike">
              <a:latin typeface="Arial"/>
            </a:endParaRPr>
          </a:p>
        </p:txBody>
      </p:sp>
      <p:graphicFrame>
        <p:nvGraphicFramePr>
          <p:cNvPr id="437" name="Table 19"/>
          <p:cNvGraphicFramePr/>
          <p:nvPr/>
        </p:nvGraphicFramePr>
        <p:xfrm>
          <a:off x="555840" y="5362920"/>
          <a:ext cx="2344320" cy="375840"/>
        </p:xfrm>
        <a:graphic>
          <a:graphicData uri="http://schemas.openxmlformats.org/drawingml/2006/table">
            <a:tbl>
              <a:tblPr/>
              <a:tblGrid>
                <a:gridCol w="468720"/>
                <a:gridCol w="468720"/>
                <a:gridCol w="468720"/>
                <a:gridCol w="468720"/>
                <a:gridCol w="469800"/>
              </a:tblGrid>
              <a:tr h="376200"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95000"/>
                        </a:lnSpc>
                        <a:spcBef>
                          <a:spcPts val="961"/>
                        </a:spcBef>
                      </a:pPr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Consolas"/>
                        </a:rPr>
                        <a:t>1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28080">
                      <a:solidFill>
                        <a:srgbClr val="ffffff"/>
                      </a:solidFill>
                    </a:lnL>
                    <a:lnR w="12240">
                      <a:solidFill>
                        <a:srgbClr val="eceae3"/>
                      </a:solidFill>
                    </a:lnR>
                    <a:lnT w="28080">
                      <a:solidFill>
                        <a:srgbClr val="ffffff"/>
                      </a:solidFill>
                    </a:lnT>
                    <a:lnB w="28080">
                      <a:solidFill>
                        <a:srgbClr val="ffffff"/>
                      </a:solidFill>
                    </a:lnB>
                    <a:solidFill>
                      <a:srgbClr val="eceae3">
                        <a:alpha val="30000"/>
                      </a:srgbClr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95000"/>
                        </a:lnSpc>
                        <a:spcBef>
                          <a:spcPts val="961"/>
                        </a:spcBef>
                      </a:pPr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Consolas"/>
                        </a:rPr>
                        <a:t>2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eceae3"/>
                      </a:solidFill>
                    </a:lnL>
                    <a:lnR w="12240">
                      <a:solidFill>
                        <a:srgbClr val="eceae3"/>
                      </a:solidFill>
                    </a:lnR>
                    <a:lnT w="28080">
                      <a:solidFill>
                        <a:srgbClr val="ffffff"/>
                      </a:solidFill>
                    </a:lnT>
                    <a:lnB w="28080">
                      <a:solidFill>
                        <a:srgbClr val="ffffff"/>
                      </a:solidFill>
                    </a:lnB>
                    <a:solidFill>
                      <a:srgbClr val="eceae3">
                        <a:alpha val="30000"/>
                      </a:srgbClr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95000"/>
                        </a:lnSpc>
                        <a:spcBef>
                          <a:spcPts val="961"/>
                        </a:spcBef>
                      </a:pPr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Consolas"/>
                        </a:rPr>
                        <a:t>3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eceae3"/>
                      </a:solidFill>
                    </a:lnL>
                    <a:lnR w="12240">
                      <a:solidFill>
                        <a:srgbClr val="eceae3"/>
                      </a:solidFill>
                    </a:lnR>
                    <a:lnT w="28080">
                      <a:solidFill>
                        <a:srgbClr val="ffffff"/>
                      </a:solidFill>
                    </a:lnT>
                    <a:lnB w="28080">
                      <a:solidFill>
                        <a:srgbClr val="ffffff"/>
                      </a:solidFill>
                    </a:lnB>
                    <a:solidFill>
                      <a:srgbClr val="eceae3">
                        <a:alpha val="30000"/>
                      </a:srgbClr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95000"/>
                        </a:lnSpc>
                        <a:spcBef>
                          <a:spcPts val="961"/>
                        </a:spcBef>
                      </a:pPr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Consolas"/>
                        </a:rPr>
                        <a:t>4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eceae3"/>
                      </a:solidFill>
                    </a:lnL>
                    <a:lnR w="12240">
                      <a:solidFill>
                        <a:srgbClr val="eceae3"/>
                      </a:solidFill>
                    </a:lnR>
                    <a:lnT w="28080">
                      <a:solidFill>
                        <a:srgbClr val="ffffff"/>
                      </a:solidFill>
                    </a:lnT>
                    <a:lnB w="28080">
                      <a:solidFill>
                        <a:srgbClr val="ffffff"/>
                      </a:solidFill>
                    </a:lnB>
                    <a:solidFill>
                      <a:srgbClr val="eceae3">
                        <a:alpha val="30000"/>
                      </a:srgbClr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95000"/>
                        </a:lnSpc>
                        <a:spcBef>
                          <a:spcPts val="961"/>
                        </a:spcBef>
                      </a:pPr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Consolas"/>
                        </a:rPr>
                        <a:t>5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eceae3"/>
                      </a:solidFill>
                    </a:lnL>
                    <a:lnR w="28080">
                      <a:solidFill>
                        <a:srgbClr val="ffffff"/>
                      </a:solidFill>
                    </a:lnR>
                    <a:lnT w="28080">
                      <a:solidFill>
                        <a:srgbClr val="ffffff"/>
                      </a:solidFill>
                    </a:lnT>
                    <a:lnB w="28080">
                      <a:solidFill>
                        <a:srgbClr val="ffffff"/>
                      </a:solidFill>
                    </a:lnB>
                    <a:solidFill>
                      <a:srgbClr val="eceae3">
                        <a:alpha val="30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438" name="CustomShape 20"/>
          <p:cNvSpPr/>
          <p:nvPr/>
        </p:nvSpPr>
        <p:spPr>
          <a:xfrm>
            <a:off x="1287360" y="5811120"/>
            <a:ext cx="87768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ffffff"/>
                </a:solidFill>
                <a:latin typeface="Calibri"/>
                <a:ea typeface="DejaVu Sans"/>
              </a:rPr>
              <a:t>free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439" name="CustomShape 21"/>
          <p:cNvSpPr/>
          <p:nvPr/>
        </p:nvSpPr>
        <p:spPr>
          <a:xfrm rot="16200000">
            <a:off x="1860840" y="3729240"/>
            <a:ext cx="283320" cy="1800720"/>
          </a:xfrm>
          <a:prstGeom prst="leftBrace">
            <a:avLst>
              <a:gd name="adj1" fmla="val 91897"/>
              <a:gd name="adj2" fmla="val 50000"/>
            </a:avLst>
          </a:prstGeom>
          <a:noFill/>
          <a:ln w="31680">
            <a:solidFill>
              <a:schemeClr val="accent5">
                <a:lumMod val="20000"/>
                <a:lumOff val="80000"/>
              </a:schemeClr>
            </a:solidFill>
            <a:round/>
          </a:ln>
          <a:effectLst>
            <a:outerShdw algn="ctr" dir="2700000" dist="17309" rotWithShape="0">
              <a:schemeClr val="bg1">
                <a:lumMod val="75000"/>
                <a:lumOff val="25000"/>
              </a:schemeClr>
            </a:outerShdw>
          </a:effectLst>
        </p:spPr>
        <p:style>
          <a:lnRef idx="0"/>
          <a:fillRef idx="0"/>
          <a:effectRef idx="0"/>
          <a:fontRef idx="minor"/>
        </p:style>
      </p:sp>
      <p:graphicFrame>
        <p:nvGraphicFramePr>
          <p:cNvPr id="440" name="Table 22"/>
          <p:cNvGraphicFramePr/>
          <p:nvPr/>
        </p:nvGraphicFramePr>
        <p:xfrm>
          <a:off x="3824280" y="3984840"/>
          <a:ext cx="2344320" cy="375840"/>
        </p:xfrm>
        <a:graphic>
          <a:graphicData uri="http://schemas.openxmlformats.org/drawingml/2006/table">
            <a:tbl>
              <a:tblPr/>
              <a:tblGrid>
                <a:gridCol w="449280"/>
                <a:gridCol w="527040"/>
                <a:gridCol w="455400"/>
                <a:gridCol w="455400"/>
                <a:gridCol w="457560"/>
              </a:tblGrid>
              <a:tr h="376200"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95000"/>
                        </a:lnSpc>
                        <a:spcBef>
                          <a:spcPts val="961"/>
                        </a:spcBef>
                      </a:pPr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Consolas"/>
                        </a:rPr>
                        <a:t>4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28080">
                      <a:solidFill>
                        <a:srgbClr val="ffffff"/>
                      </a:solidFill>
                    </a:lnL>
                    <a:lnR w="12240">
                      <a:solidFill>
                        <a:srgbClr val="eceae3"/>
                      </a:solidFill>
                    </a:lnR>
                    <a:lnT w="28080">
                      <a:solidFill>
                        <a:srgbClr val="ffffff"/>
                      </a:solidFill>
                    </a:lnT>
                    <a:lnB w="28080">
                      <a:solidFill>
                        <a:srgbClr val="ffffff"/>
                      </a:solidFill>
                    </a:lnB>
                    <a:solidFill>
                      <a:srgbClr val="c87d0e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95000"/>
                        </a:lnSpc>
                        <a:spcBef>
                          <a:spcPts val="961"/>
                        </a:spcBef>
                      </a:pPr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Consolas"/>
                        </a:rPr>
                        <a:t>i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eceae3"/>
                      </a:solidFill>
                    </a:lnL>
                    <a:lnR w="12240">
                      <a:solidFill>
                        <a:srgbClr val="eceae3"/>
                      </a:solidFill>
                    </a:lnR>
                    <a:lnT w="28080">
                      <a:solidFill>
                        <a:srgbClr val="ffffff"/>
                      </a:solidFill>
                    </a:lnT>
                    <a:lnB w="2808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95000"/>
                        </a:lnSpc>
                        <a:spcBef>
                          <a:spcPts val="961"/>
                        </a:spcBef>
                      </a:pPr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Consolas"/>
                        </a:rPr>
                        <a:t>x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eceae3"/>
                      </a:solidFill>
                    </a:lnL>
                    <a:lnR w="12240">
                      <a:solidFill>
                        <a:srgbClr val="eceae3"/>
                      </a:solidFill>
                    </a:lnR>
                    <a:lnT w="28080">
                      <a:solidFill>
                        <a:srgbClr val="ffffff"/>
                      </a:solidFill>
                    </a:lnT>
                    <a:lnB w="28080">
                      <a:solidFill>
                        <a:srgbClr val="ffffff"/>
                      </a:solidFill>
                    </a:lnB>
                    <a:solidFill>
                      <a:srgbClr val="eceae3">
                        <a:alpha val="30000"/>
                      </a:srgbClr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95000"/>
                        </a:lnSpc>
                        <a:spcBef>
                          <a:spcPts val="961"/>
                        </a:spcBef>
                      </a:pPr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Consolas"/>
                        </a:rPr>
                        <a:t>x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eceae3"/>
                      </a:solidFill>
                    </a:lnL>
                    <a:lnR w="12240">
                      <a:solidFill>
                        <a:srgbClr val="eceae3"/>
                      </a:solidFill>
                    </a:lnR>
                    <a:lnT w="28080">
                      <a:solidFill>
                        <a:srgbClr val="ffffff"/>
                      </a:solidFill>
                    </a:lnT>
                    <a:lnB w="28080">
                      <a:solidFill>
                        <a:srgbClr val="ffffff"/>
                      </a:solidFill>
                    </a:lnB>
                    <a:solidFill>
                      <a:srgbClr val="eceae3">
                        <a:alpha val="30000"/>
                      </a:srgbClr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95000"/>
                        </a:lnSpc>
                        <a:spcBef>
                          <a:spcPts val="961"/>
                        </a:spcBef>
                      </a:pPr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Consolas"/>
                        </a:rPr>
                        <a:t>x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eceae3"/>
                      </a:solidFill>
                    </a:lnL>
                    <a:lnR w="28080">
                      <a:solidFill>
                        <a:srgbClr val="ffffff"/>
                      </a:solidFill>
                    </a:lnR>
                    <a:lnT w="28080">
                      <a:solidFill>
                        <a:srgbClr val="ffffff"/>
                      </a:solidFill>
                    </a:lnT>
                    <a:lnB w="28080">
                      <a:solidFill>
                        <a:srgbClr val="ffffff"/>
                      </a:solidFill>
                    </a:lnB>
                    <a:solidFill>
                      <a:srgbClr val="eceae3">
                        <a:alpha val="30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441" name="Line 23"/>
          <p:cNvSpPr/>
          <p:nvPr/>
        </p:nvSpPr>
        <p:spPr>
          <a:xfrm flipV="1">
            <a:off x="4537440" y="4465800"/>
            <a:ext cx="0" cy="305640"/>
          </a:xfrm>
          <a:prstGeom prst="line">
            <a:avLst/>
          </a:prstGeom>
          <a:ln w="38160">
            <a:solidFill>
              <a:schemeClr val="accent5">
                <a:lumMod val="20000"/>
                <a:lumOff val="80000"/>
              </a:schemeClr>
            </a:solidFill>
            <a:round/>
            <a:tailEnd len="med" type="triangle" w="lg"/>
          </a:ln>
        </p:spPr>
        <p:style>
          <a:lnRef idx="0"/>
          <a:fillRef idx="0"/>
          <a:effectRef idx="0"/>
          <a:fontRef idx="minor"/>
        </p:style>
      </p:sp>
      <p:graphicFrame>
        <p:nvGraphicFramePr>
          <p:cNvPr id="442" name="Table 24"/>
          <p:cNvGraphicFramePr/>
          <p:nvPr/>
        </p:nvGraphicFramePr>
        <p:xfrm>
          <a:off x="3832920" y="5361120"/>
          <a:ext cx="468360" cy="375840"/>
        </p:xfrm>
        <a:graphic>
          <a:graphicData uri="http://schemas.openxmlformats.org/drawingml/2006/table">
            <a:tbl>
              <a:tblPr/>
              <a:tblGrid>
                <a:gridCol w="468720"/>
              </a:tblGrid>
              <a:tr h="376200"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95000"/>
                        </a:lnSpc>
                        <a:spcBef>
                          <a:spcPts val="961"/>
                        </a:spcBef>
                      </a:pPr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Consolas"/>
                        </a:rPr>
                        <a:t>4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28080">
                      <a:solidFill>
                        <a:srgbClr val="ffffff"/>
                      </a:solidFill>
                    </a:lnL>
                    <a:lnR w="28080">
                      <a:solidFill>
                        <a:srgbClr val="ffffff"/>
                      </a:solidFill>
                    </a:lnR>
                    <a:lnT w="28080">
                      <a:solidFill>
                        <a:srgbClr val="ffffff"/>
                      </a:solidFill>
                    </a:lnT>
                    <a:lnB w="28080">
                      <a:solidFill>
                        <a:srgbClr val="ffffff"/>
                      </a:solidFill>
                    </a:lnB>
                    <a:solidFill>
                      <a:srgbClr val="c87d0e"/>
                    </a:solidFill>
                  </a:tcPr>
                </a:tc>
              </a:tr>
            </a:tbl>
          </a:graphicData>
        </a:graphic>
      </p:graphicFrame>
      <p:sp>
        <p:nvSpPr>
          <p:cNvPr id="443" name="CustomShape 25"/>
          <p:cNvSpPr/>
          <p:nvPr/>
        </p:nvSpPr>
        <p:spPr>
          <a:xfrm>
            <a:off x="4832280" y="5823720"/>
            <a:ext cx="87768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ffffff"/>
                </a:solidFill>
                <a:latin typeface="Calibri"/>
                <a:ea typeface="DejaVu Sans"/>
              </a:rPr>
              <a:t>free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444" name="CustomShape 26"/>
          <p:cNvSpPr/>
          <p:nvPr/>
        </p:nvSpPr>
        <p:spPr>
          <a:xfrm>
            <a:off x="3580560" y="5823720"/>
            <a:ext cx="100260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ffffff"/>
                </a:solidFill>
                <a:latin typeface="Calibri"/>
                <a:ea typeface="DejaVu Sans"/>
              </a:rPr>
              <a:t>used</a:t>
            </a:r>
            <a:endParaRPr b="0" lang="en-US" sz="2400" spc="-1" strike="noStrike">
              <a:latin typeface="Arial"/>
            </a:endParaRPr>
          </a:p>
        </p:txBody>
      </p:sp>
      <p:graphicFrame>
        <p:nvGraphicFramePr>
          <p:cNvPr id="445" name="Table 27"/>
          <p:cNvGraphicFramePr/>
          <p:nvPr/>
        </p:nvGraphicFramePr>
        <p:xfrm>
          <a:off x="4389480" y="5361120"/>
          <a:ext cx="1779120" cy="375840"/>
        </p:xfrm>
        <a:graphic>
          <a:graphicData uri="http://schemas.openxmlformats.org/drawingml/2006/table">
            <a:tbl>
              <a:tblPr/>
              <a:tblGrid>
                <a:gridCol w="444600"/>
                <a:gridCol w="444600"/>
                <a:gridCol w="444600"/>
                <a:gridCol w="445680"/>
              </a:tblGrid>
              <a:tr h="376200"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95000"/>
                        </a:lnSpc>
                        <a:spcBef>
                          <a:spcPts val="961"/>
                        </a:spcBef>
                      </a:pPr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Consolas"/>
                        </a:rPr>
                        <a:t>2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28080">
                      <a:solidFill>
                        <a:srgbClr val="ffffff"/>
                      </a:solidFill>
                    </a:lnL>
                    <a:lnR w="12240">
                      <a:solidFill>
                        <a:srgbClr val="eceae3"/>
                      </a:solidFill>
                    </a:lnR>
                    <a:lnT w="28080">
                      <a:solidFill>
                        <a:srgbClr val="ffffff"/>
                      </a:solidFill>
                    </a:lnT>
                    <a:lnB w="28080">
                      <a:solidFill>
                        <a:srgbClr val="ffffff"/>
                      </a:solidFill>
                    </a:lnB>
                    <a:solidFill>
                      <a:srgbClr val="eceae3">
                        <a:alpha val="30000"/>
                      </a:srgbClr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95000"/>
                        </a:lnSpc>
                        <a:spcBef>
                          <a:spcPts val="961"/>
                        </a:spcBef>
                      </a:pPr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Consolas"/>
                        </a:rPr>
                        <a:t>3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eceae3"/>
                      </a:solidFill>
                    </a:lnL>
                    <a:lnR w="12240">
                      <a:solidFill>
                        <a:srgbClr val="eceae3"/>
                      </a:solidFill>
                    </a:lnR>
                    <a:lnT w="28080">
                      <a:solidFill>
                        <a:srgbClr val="ffffff"/>
                      </a:solidFill>
                    </a:lnT>
                    <a:lnB w="28080">
                      <a:solidFill>
                        <a:srgbClr val="ffffff"/>
                      </a:solidFill>
                    </a:lnB>
                    <a:solidFill>
                      <a:srgbClr val="eceae3">
                        <a:alpha val="30000"/>
                      </a:srgbClr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95000"/>
                        </a:lnSpc>
                        <a:spcBef>
                          <a:spcPts val="961"/>
                        </a:spcBef>
                      </a:pPr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Consolas"/>
                        </a:rPr>
                        <a:t>1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eceae3"/>
                      </a:solidFill>
                    </a:lnL>
                    <a:lnR w="12240">
                      <a:solidFill>
                        <a:srgbClr val="eceae3"/>
                      </a:solidFill>
                    </a:lnR>
                    <a:lnT w="28080">
                      <a:solidFill>
                        <a:srgbClr val="ffffff"/>
                      </a:solidFill>
                    </a:lnT>
                    <a:lnB w="2808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95000"/>
                        </a:lnSpc>
                        <a:spcBef>
                          <a:spcPts val="961"/>
                        </a:spcBef>
                      </a:pPr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Consolas"/>
                        </a:rPr>
                        <a:t>5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eceae3"/>
                      </a:solidFill>
                    </a:lnL>
                    <a:lnR w="28080">
                      <a:solidFill>
                        <a:srgbClr val="ffffff"/>
                      </a:solidFill>
                    </a:lnR>
                    <a:lnT w="28080">
                      <a:solidFill>
                        <a:srgbClr val="ffffff"/>
                      </a:solidFill>
                    </a:lnT>
                    <a:lnB w="28080">
                      <a:solidFill>
                        <a:srgbClr val="ffffff"/>
                      </a:solidFill>
                    </a:lnB>
                    <a:solidFill>
                      <a:srgbClr val="eceae3">
                        <a:alpha val="30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446" name="Line 28"/>
          <p:cNvSpPr/>
          <p:nvPr/>
        </p:nvSpPr>
        <p:spPr>
          <a:xfrm flipV="1">
            <a:off x="804960" y="4465800"/>
            <a:ext cx="0" cy="305640"/>
          </a:xfrm>
          <a:prstGeom prst="line">
            <a:avLst/>
          </a:prstGeom>
          <a:ln w="38160">
            <a:solidFill>
              <a:schemeClr val="accent5">
                <a:lumMod val="20000"/>
                <a:lumOff val="80000"/>
              </a:schemeClr>
            </a:solidFill>
            <a:round/>
            <a:tailEnd len="med" type="triangle" w="lg"/>
          </a:ln>
        </p:spPr>
        <p:style>
          <a:lnRef idx="0"/>
          <a:fillRef idx="0"/>
          <a:effectRef idx="0"/>
          <a:fontRef idx="minor"/>
        </p:style>
      </p:sp>
      <p:grpSp>
        <p:nvGrpSpPr>
          <p:cNvPr id="447" name="Group 29"/>
          <p:cNvGrpSpPr/>
          <p:nvPr/>
        </p:nvGrpSpPr>
        <p:grpSpPr>
          <a:xfrm>
            <a:off x="6839280" y="3236760"/>
            <a:ext cx="2781720" cy="3096360"/>
            <a:chOff x="6839280" y="3236760"/>
            <a:chExt cx="2781720" cy="3096360"/>
          </a:xfrm>
        </p:grpSpPr>
        <p:sp>
          <p:nvSpPr>
            <p:cNvPr id="448" name="CustomShape 30"/>
            <p:cNvSpPr/>
            <p:nvPr/>
          </p:nvSpPr>
          <p:spPr>
            <a:xfrm>
              <a:off x="6839280" y="3693960"/>
              <a:ext cx="2781720" cy="263916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600">
              <a:solidFill>
                <a:schemeClr val="accent5">
                  <a:lumMod val="60000"/>
                  <a:lumOff val="4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49" name="CustomShape 31"/>
            <p:cNvSpPr/>
            <p:nvPr/>
          </p:nvSpPr>
          <p:spPr>
            <a:xfrm>
              <a:off x="6839280" y="3236760"/>
              <a:ext cx="2781720" cy="456480"/>
            </a:xfrm>
            <a:prstGeom prst="rect">
              <a:avLst/>
            </a:prstGeom>
            <a:solidFill>
              <a:srgbClr val="d9d5c7">
                <a:alpha val="40000"/>
              </a:srgbClr>
            </a:solidFill>
            <a:ln w="12600">
              <a:solidFill>
                <a:schemeClr val="accent5">
                  <a:lumMod val="60000"/>
                  <a:lumOff val="4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noAutofit/>
            </a:bodyPr>
            <a:p>
              <a:pPr algn="ctr">
                <a:lnSpc>
                  <a:spcPts val="2801"/>
                </a:lnSpc>
              </a:pPr>
              <a:r>
                <a:rPr b="1" lang="en-US" sz="2400" spc="-1" strike="noStrike">
                  <a:solidFill>
                    <a:srgbClr val="ffffff"/>
                  </a:solidFill>
                  <a:latin typeface="Consolas"/>
                  <a:ea typeface="DejaVu Sans"/>
                </a:rPr>
                <a:t>VarNoRep(2)</a:t>
              </a:r>
              <a:endParaRPr b="0" lang="en-US" sz="2400" spc="-1" strike="noStrike">
                <a:latin typeface="Arial"/>
              </a:endParaRPr>
            </a:p>
          </p:txBody>
        </p:sp>
      </p:grpSp>
      <p:sp>
        <p:nvSpPr>
          <p:cNvPr id="450" name="CustomShape 32"/>
          <p:cNvSpPr/>
          <p:nvPr/>
        </p:nvSpPr>
        <p:spPr>
          <a:xfrm>
            <a:off x="6385680" y="4623480"/>
            <a:ext cx="463680" cy="445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ts val="2801"/>
              </a:lnSpc>
            </a:pPr>
            <a:r>
              <a:rPr b="1" lang="en-US" sz="2800" spc="-1" strike="noStrike">
                <a:solidFill>
                  <a:srgbClr val="ffffff"/>
                </a:solidFill>
                <a:latin typeface="Wingdings"/>
                <a:ea typeface="DejaVu Sans"/>
              </a:rPr>
              <a:t>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451" name="CustomShape 33"/>
          <p:cNvSpPr/>
          <p:nvPr/>
        </p:nvSpPr>
        <p:spPr>
          <a:xfrm rot="16200000">
            <a:off x="8831520" y="4155480"/>
            <a:ext cx="224640" cy="867240"/>
          </a:xfrm>
          <a:prstGeom prst="leftBrace">
            <a:avLst>
              <a:gd name="adj1" fmla="val 91897"/>
              <a:gd name="adj2" fmla="val 50000"/>
            </a:avLst>
          </a:prstGeom>
          <a:noFill/>
          <a:ln w="31680">
            <a:solidFill>
              <a:schemeClr val="accent5">
                <a:lumMod val="20000"/>
                <a:lumOff val="80000"/>
              </a:schemeClr>
            </a:solidFill>
            <a:round/>
          </a:ln>
          <a:effectLst>
            <a:outerShdw algn="ctr" dir="2700000" dist="17309" rotWithShape="0">
              <a:schemeClr val="bg1">
                <a:lumMod val="75000"/>
                <a:lumOff val="25000"/>
              </a:scheme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452" name="CustomShape 34"/>
          <p:cNvSpPr/>
          <p:nvPr/>
        </p:nvSpPr>
        <p:spPr>
          <a:xfrm>
            <a:off x="7705800" y="4760640"/>
            <a:ext cx="2023560" cy="425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ffffff"/>
                </a:solidFill>
                <a:latin typeface="Consolas"/>
                <a:ea typeface="DejaVu Sans"/>
              </a:rPr>
              <a:t>VarNoRep(3)</a:t>
            </a:r>
            <a:endParaRPr b="0" lang="en-US" sz="2200" spc="-1" strike="noStrike">
              <a:latin typeface="Arial"/>
            </a:endParaRPr>
          </a:p>
        </p:txBody>
      </p:sp>
      <p:graphicFrame>
        <p:nvGraphicFramePr>
          <p:cNvPr id="453" name="Table 35"/>
          <p:cNvGraphicFramePr/>
          <p:nvPr/>
        </p:nvGraphicFramePr>
        <p:xfrm>
          <a:off x="7058520" y="3974040"/>
          <a:ext cx="2336760" cy="375840"/>
        </p:xfrm>
        <a:graphic>
          <a:graphicData uri="http://schemas.openxmlformats.org/drawingml/2006/table">
            <a:tbl>
              <a:tblPr/>
              <a:tblGrid>
                <a:gridCol w="449280"/>
                <a:gridCol w="415080"/>
                <a:gridCol w="559800"/>
                <a:gridCol w="455400"/>
                <a:gridCol w="457560"/>
              </a:tblGrid>
              <a:tr h="376200"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95000"/>
                        </a:lnSpc>
                        <a:spcBef>
                          <a:spcPts val="961"/>
                        </a:spcBef>
                      </a:pPr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Consolas"/>
                        </a:rPr>
                        <a:t>4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28080">
                      <a:solidFill>
                        <a:srgbClr val="ffffff"/>
                      </a:solidFill>
                    </a:lnL>
                    <a:lnR w="12240">
                      <a:solidFill>
                        <a:srgbClr val="eceae3"/>
                      </a:solidFill>
                    </a:lnR>
                    <a:lnT w="28080">
                      <a:solidFill>
                        <a:srgbClr val="ffffff"/>
                      </a:solidFill>
                    </a:lnT>
                    <a:lnB w="28080">
                      <a:solidFill>
                        <a:srgbClr val="ffffff"/>
                      </a:solidFill>
                    </a:lnB>
                    <a:solidFill>
                      <a:srgbClr val="c87d0e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95000"/>
                        </a:lnSpc>
                        <a:spcBef>
                          <a:spcPts val="961"/>
                        </a:spcBef>
                      </a:pPr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Consolas"/>
                        </a:rPr>
                        <a:t>1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eceae3"/>
                      </a:solidFill>
                    </a:lnL>
                    <a:lnR w="12240">
                      <a:solidFill>
                        <a:srgbClr val="eceae3"/>
                      </a:solidFill>
                    </a:lnR>
                    <a:lnT w="28080">
                      <a:solidFill>
                        <a:srgbClr val="ffffff"/>
                      </a:solidFill>
                    </a:lnT>
                    <a:lnB w="28080">
                      <a:solidFill>
                        <a:srgbClr val="ffffff"/>
                      </a:solidFill>
                    </a:lnB>
                    <a:solidFill>
                      <a:srgbClr val="c87d0e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95000"/>
                        </a:lnSpc>
                        <a:spcBef>
                          <a:spcPts val="961"/>
                        </a:spcBef>
                      </a:pPr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Consolas"/>
                        </a:rPr>
                        <a:t>i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eceae3"/>
                      </a:solidFill>
                    </a:lnL>
                    <a:lnR w="12240">
                      <a:solidFill>
                        <a:srgbClr val="eceae3"/>
                      </a:solidFill>
                    </a:lnR>
                    <a:lnT w="28080">
                      <a:solidFill>
                        <a:srgbClr val="ffffff"/>
                      </a:solidFill>
                    </a:lnT>
                    <a:lnB w="2808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95000"/>
                        </a:lnSpc>
                        <a:spcBef>
                          <a:spcPts val="961"/>
                        </a:spcBef>
                      </a:pPr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Consolas"/>
                        </a:rPr>
                        <a:t>x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eceae3"/>
                      </a:solidFill>
                    </a:lnL>
                    <a:lnR w="12240">
                      <a:solidFill>
                        <a:srgbClr val="eceae3"/>
                      </a:solidFill>
                    </a:lnR>
                    <a:lnT w="28080">
                      <a:solidFill>
                        <a:srgbClr val="ffffff"/>
                      </a:solidFill>
                    </a:lnT>
                    <a:lnB w="28080">
                      <a:solidFill>
                        <a:srgbClr val="ffffff"/>
                      </a:solidFill>
                    </a:lnB>
                    <a:solidFill>
                      <a:srgbClr val="eceae3">
                        <a:alpha val="30000"/>
                      </a:srgbClr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95000"/>
                        </a:lnSpc>
                        <a:spcBef>
                          <a:spcPts val="961"/>
                        </a:spcBef>
                      </a:pPr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Consolas"/>
                        </a:rPr>
                        <a:t>x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eceae3"/>
                      </a:solidFill>
                    </a:lnL>
                    <a:lnR w="28080">
                      <a:solidFill>
                        <a:srgbClr val="ffffff"/>
                      </a:solidFill>
                    </a:lnR>
                    <a:lnT w="28080">
                      <a:solidFill>
                        <a:srgbClr val="ffffff"/>
                      </a:solidFill>
                    </a:lnT>
                    <a:lnB w="28080">
                      <a:solidFill>
                        <a:srgbClr val="ffffff"/>
                      </a:solidFill>
                    </a:lnB>
                    <a:solidFill>
                      <a:srgbClr val="eceae3">
                        <a:alpha val="30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454" name="Line 36"/>
          <p:cNvSpPr/>
          <p:nvPr/>
        </p:nvSpPr>
        <p:spPr>
          <a:xfrm flipV="1">
            <a:off x="8219880" y="4455000"/>
            <a:ext cx="0" cy="305640"/>
          </a:xfrm>
          <a:prstGeom prst="line">
            <a:avLst/>
          </a:prstGeom>
          <a:ln w="38160">
            <a:solidFill>
              <a:schemeClr val="accent5">
                <a:lumMod val="20000"/>
                <a:lumOff val="80000"/>
              </a:schemeClr>
            </a:solidFill>
            <a:round/>
            <a:tailEnd len="med" type="triangle" w="lg"/>
          </a:ln>
        </p:spPr>
        <p:style>
          <a:lnRef idx="0"/>
          <a:fillRef idx="0"/>
          <a:effectRef idx="0"/>
          <a:fontRef idx="minor"/>
        </p:style>
      </p:sp>
      <p:graphicFrame>
        <p:nvGraphicFramePr>
          <p:cNvPr id="455" name="Table 37"/>
          <p:cNvGraphicFramePr/>
          <p:nvPr/>
        </p:nvGraphicFramePr>
        <p:xfrm>
          <a:off x="7058520" y="5346360"/>
          <a:ext cx="897480" cy="375840"/>
        </p:xfrm>
        <a:graphic>
          <a:graphicData uri="http://schemas.openxmlformats.org/drawingml/2006/table">
            <a:tbl>
              <a:tblPr/>
              <a:tblGrid>
                <a:gridCol w="448920"/>
                <a:gridCol w="448920"/>
              </a:tblGrid>
              <a:tr h="376200"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95000"/>
                        </a:lnSpc>
                        <a:spcBef>
                          <a:spcPts val="961"/>
                        </a:spcBef>
                      </a:pPr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Consolas"/>
                        </a:rPr>
                        <a:t>4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2808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28080">
                      <a:solidFill>
                        <a:srgbClr val="ffffff"/>
                      </a:solidFill>
                    </a:lnT>
                    <a:lnB w="28080">
                      <a:solidFill>
                        <a:srgbClr val="ffffff"/>
                      </a:solidFill>
                    </a:lnB>
                    <a:solidFill>
                      <a:srgbClr val="c87d0e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95000"/>
                        </a:lnSpc>
                        <a:spcBef>
                          <a:spcPts val="961"/>
                        </a:spcBef>
                      </a:pPr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Consolas"/>
                        </a:rPr>
                        <a:t>1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28080">
                      <a:solidFill>
                        <a:srgbClr val="ffffff"/>
                      </a:solidFill>
                    </a:lnR>
                    <a:lnT w="28080">
                      <a:solidFill>
                        <a:srgbClr val="ffffff"/>
                      </a:solidFill>
                    </a:lnT>
                    <a:lnB w="28080">
                      <a:solidFill>
                        <a:srgbClr val="ffffff"/>
                      </a:solidFill>
                    </a:lnB>
                    <a:solidFill>
                      <a:srgbClr val="c87d0e"/>
                    </a:solidFill>
                  </a:tcPr>
                </a:tc>
              </a:tr>
            </a:tbl>
          </a:graphicData>
        </a:graphic>
      </p:graphicFrame>
      <p:sp>
        <p:nvSpPr>
          <p:cNvPr id="456" name="CustomShape 38"/>
          <p:cNvSpPr/>
          <p:nvPr/>
        </p:nvSpPr>
        <p:spPr>
          <a:xfrm>
            <a:off x="8299080" y="5812920"/>
            <a:ext cx="87768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ffffff"/>
                </a:solidFill>
                <a:latin typeface="Calibri"/>
                <a:ea typeface="DejaVu Sans"/>
              </a:rPr>
              <a:t>free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457" name="CustomShape 39"/>
          <p:cNvSpPr/>
          <p:nvPr/>
        </p:nvSpPr>
        <p:spPr>
          <a:xfrm>
            <a:off x="7008120" y="5812920"/>
            <a:ext cx="100260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ffffff"/>
                </a:solidFill>
                <a:latin typeface="Calibri"/>
                <a:ea typeface="DejaVu Sans"/>
              </a:rPr>
              <a:t>used</a:t>
            </a:r>
            <a:endParaRPr b="0" lang="en-US" sz="2400" spc="-1" strike="noStrike">
              <a:latin typeface="Arial"/>
            </a:endParaRPr>
          </a:p>
        </p:txBody>
      </p:sp>
      <p:graphicFrame>
        <p:nvGraphicFramePr>
          <p:cNvPr id="458" name="Table 40"/>
          <p:cNvGraphicFramePr/>
          <p:nvPr/>
        </p:nvGraphicFramePr>
        <p:xfrm>
          <a:off x="8053200" y="5350320"/>
          <a:ext cx="1334160" cy="375840"/>
        </p:xfrm>
        <a:graphic>
          <a:graphicData uri="http://schemas.openxmlformats.org/drawingml/2006/table">
            <a:tbl>
              <a:tblPr/>
              <a:tblGrid>
                <a:gridCol w="444600"/>
                <a:gridCol w="444600"/>
                <a:gridCol w="445320"/>
              </a:tblGrid>
              <a:tr h="376200"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95000"/>
                        </a:lnSpc>
                        <a:spcBef>
                          <a:spcPts val="961"/>
                        </a:spcBef>
                      </a:pPr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Consolas"/>
                        </a:rPr>
                        <a:t>3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28080">
                      <a:solidFill>
                        <a:srgbClr val="ffffff"/>
                      </a:solidFill>
                    </a:lnL>
                    <a:lnR w="12240">
                      <a:solidFill>
                        <a:srgbClr val="eceae3"/>
                      </a:solidFill>
                    </a:lnR>
                    <a:lnT w="28080">
                      <a:solidFill>
                        <a:srgbClr val="ffffff"/>
                      </a:solidFill>
                    </a:lnT>
                    <a:lnB w="28080">
                      <a:solidFill>
                        <a:srgbClr val="ffffff"/>
                      </a:solidFill>
                    </a:lnB>
                    <a:solidFill>
                      <a:srgbClr val="eceae3">
                        <a:alpha val="30000"/>
                      </a:srgbClr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95000"/>
                        </a:lnSpc>
                        <a:spcBef>
                          <a:spcPts val="961"/>
                        </a:spcBef>
                      </a:pPr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Consolas"/>
                        </a:rPr>
                        <a:t>2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eceae3"/>
                      </a:solidFill>
                    </a:lnL>
                    <a:lnR w="12240">
                      <a:solidFill>
                        <a:srgbClr val="eceae3"/>
                      </a:solidFill>
                    </a:lnR>
                    <a:lnT w="28080">
                      <a:solidFill>
                        <a:srgbClr val="ffffff"/>
                      </a:solidFill>
                    </a:lnT>
                    <a:lnB w="28080">
                      <a:solidFill>
                        <a:srgbClr val="ffffff"/>
                      </a:solidFill>
                    </a:lnB>
                    <a:solidFill>
                      <a:srgbClr val="eceae3">
                        <a:alpha val="30000"/>
                      </a:srgbClr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95000"/>
                        </a:lnSpc>
                        <a:spcBef>
                          <a:spcPts val="961"/>
                        </a:spcBef>
                      </a:pPr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Consolas"/>
                        </a:rPr>
                        <a:t>5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eceae3"/>
                      </a:solidFill>
                    </a:lnL>
                    <a:lnR w="28080">
                      <a:solidFill>
                        <a:srgbClr val="ffffff"/>
                      </a:solidFill>
                    </a:lnR>
                    <a:lnT w="28080">
                      <a:solidFill>
                        <a:srgbClr val="ffffff"/>
                      </a:solidFill>
                    </a:lnT>
                    <a:lnB w="28080">
                      <a:solidFill>
                        <a:srgbClr val="ffffff"/>
                      </a:solidFill>
                    </a:lnB>
                    <a:solidFill>
                      <a:srgbClr val="eceae3">
                        <a:alpha val="30000"/>
                      </a:srgbClr>
                    </a:solidFill>
                  </a:tcPr>
                </a:tc>
              </a:tr>
            </a:tbl>
          </a:graphicData>
        </a:graphic>
      </p:graphicFrame>
    </p:spTree>
  </p:cSld>
  <mc:AlternateContent>
    <mc:Choice Requires="p14">
      <p:transition p14:dur="10"/>
    </mc:Choice>
    <mc:Fallback>
      <p:transition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CustomShape 1"/>
          <p:cNvSpPr/>
          <p:nvPr/>
        </p:nvSpPr>
        <p:spPr>
          <a:xfrm>
            <a:off x="639720" y="1280160"/>
            <a:ext cx="10881360" cy="482688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>
            <a:sp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void VarNoRep(int index)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{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  </a:t>
            </a:r>
            <a:r>
              <a:rPr b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if (index &gt;= k)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    </a:t>
            </a:r>
            <a:r>
              <a:rPr b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Print(arr);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  </a:t>
            </a:r>
            <a:r>
              <a:rPr b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else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    </a:t>
            </a:r>
            <a:r>
              <a:rPr b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for (int i = index; i &lt; n; i++)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    </a:t>
            </a:r>
            <a:r>
              <a:rPr b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{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      </a:t>
            </a:r>
            <a:r>
              <a:rPr b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arr[index] = free[i];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      </a:t>
            </a:r>
            <a:r>
              <a:rPr b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Swap(ref free[i], ref free[index]);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      </a:t>
            </a:r>
            <a:r>
              <a:rPr b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VarNoRep(index + 1);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      </a:t>
            </a:r>
            <a:r>
              <a:rPr b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Swap(ref free[i], ref free[index]);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    </a:t>
            </a:r>
            <a:r>
              <a:rPr b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}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}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460" name="CustomShape 2"/>
          <p:cNvSpPr/>
          <p:nvPr/>
        </p:nvSpPr>
        <p:spPr>
          <a:xfrm>
            <a:off x="11566440" y="6525000"/>
            <a:ext cx="428040" cy="19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7451BBA8-02CD-4B30-9C36-82BF9CF0618B}" type="slidenum">
              <a:rPr b="0" lang="en-US" sz="100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00" spc="-1" strike="noStrike">
              <a:latin typeface="Arial"/>
            </a:endParaRPr>
          </a:p>
        </p:txBody>
      </p:sp>
      <p:sp>
        <p:nvSpPr>
          <p:cNvPr id="461" name="CustomShape 3"/>
          <p:cNvSpPr/>
          <p:nvPr/>
        </p:nvSpPr>
        <p:spPr>
          <a:xfrm>
            <a:off x="188640" y="40320"/>
            <a:ext cx="9576720" cy="1110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 anchor="ctr">
            <a:noAutofit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</a:rPr>
              <a:t>Better Algorithm: Variations (No Repeats)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462" name="CustomShape 4"/>
          <p:cNvSpPr/>
          <p:nvPr/>
        </p:nvSpPr>
        <p:spPr>
          <a:xfrm>
            <a:off x="7161120" y="1374480"/>
            <a:ext cx="4375440" cy="31417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80000" rIns="180000" tIns="108000" bIns="108000">
            <a:sp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int k = 3;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int n = 4;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int[] arr = new int[k];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int[] free = new int[n]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  </a:t>
            </a:r>
            <a:r>
              <a:rPr b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{ 1, 2, 3, 4 };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VarNoRep(0);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p14:dur="10"/>
    </mc:Choice>
    <mc:Fallback>
      <p:transition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CustomShape 1"/>
          <p:cNvSpPr/>
          <p:nvPr/>
        </p:nvSpPr>
        <p:spPr>
          <a:xfrm>
            <a:off x="912960" y="5405400"/>
            <a:ext cx="10362600" cy="81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 anchor="ctr">
            <a:noAutofit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</a:rPr>
              <a:t>Permutations</a:t>
            </a:r>
            <a:endParaRPr b="0" lang="en-US" sz="4000" spc="-1" strike="noStrike">
              <a:latin typeface="Arial"/>
            </a:endParaRPr>
          </a:p>
        </p:txBody>
      </p:sp>
      <p:grpSp>
        <p:nvGrpSpPr>
          <p:cNvPr id="464" name="Group 2"/>
          <p:cNvGrpSpPr/>
          <p:nvPr/>
        </p:nvGrpSpPr>
        <p:grpSpPr>
          <a:xfrm>
            <a:off x="912960" y="1738080"/>
            <a:ext cx="10388880" cy="3311280"/>
            <a:chOff x="912960" y="1738080"/>
            <a:chExt cx="10388880" cy="3311280"/>
          </a:xfrm>
        </p:grpSpPr>
        <p:pic>
          <p:nvPicPr>
            <p:cNvPr id="465" name="Picture 7" descr=""/>
            <p:cNvPicPr/>
            <p:nvPr/>
          </p:nvPicPr>
          <p:blipFill>
            <a:blip r:embed="rId1"/>
            <a:stretch/>
          </p:blipFill>
          <p:spPr>
            <a:xfrm>
              <a:off x="2623320" y="1806480"/>
              <a:ext cx="7130160" cy="318996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66" name="Picture 2" descr=""/>
            <p:cNvPicPr/>
            <p:nvPr/>
          </p:nvPicPr>
          <p:blipFill>
            <a:blip r:embed="rId2"/>
            <a:stretch/>
          </p:blipFill>
          <p:spPr>
            <a:xfrm>
              <a:off x="912960" y="1779120"/>
              <a:ext cx="1442880" cy="327024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67" name="Picture 5" descr=""/>
            <p:cNvPicPr/>
            <p:nvPr/>
          </p:nvPicPr>
          <p:blipFill>
            <a:blip r:embed="rId3"/>
            <a:stretch/>
          </p:blipFill>
          <p:spPr>
            <a:xfrm>
              <a:off x="10020960" y="1738080"/>
              <a:ext cx="1280880" cy="3258360"/>
            </a:xfrm>
            <a:prstGeom prst="rect">
              <a:avLst/>
            </a:prstGeom>
            <a:ln>
              <a:noFill/>
            </a:ln>
          </p:spPr>
        </p:pic>
      </p:grpSp>
    </p:spTree>
  </p:cSld>
  <mc:AlternateContent>
    <mc:Choice Requires="p14">
      <p:transition p14:dur="10"/>
    </mc:Choice>
    <mc:Fallback>
      <p:transition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CustomShape 1"/>
          <p:cNvSpPr/>
          <p:nvPr/>
        </p:nvSpPr>
        <p:spPr>
          <a:xfrm>
            <a:off x="11566440" y="6525000"/>
            <a:ext cx="428040" cy="19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D92D4262-F3D0-4FCA-B263-0ED4BD0006A3}" type="slidenum">
              <a:rPr b="0" lang="en-US" sz="100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00" spc="-1" strike="noStrike">
              <a:latin typeface="Arial"/>
            </a:endParaRPr>
          </a:p>
        </p:txBody>
      </p:sp>
      <p:sp>
        <p:nvSpPr>
          <p:cNvPr id="469" name="CustomShape 2"/>
          <p:cNvSpPr/>
          <p:nvPr/>
        </p:nvSpPr>
        <p:spPr>
          <a:xfrm>
            <a:off x="190440" y="1151280"/>
            <a:ext cx="11804040" cy="5569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>
            <a:normAutofit fontScale="94000"/>
          </a:bodyPr>
          <a:p>
            <a:pPr marL="304920" indent="-30420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</a:rPr>
              <a:t>What order could 16 pool balls be in?</a:t>
            </a:r>
            <a:endParaRPr b="0" lang="en-US" sz="3400" spc="-1" strike="noStrike">
              <a:latin typeface="Arial"/>
            </a:endParaRPr>
          </a:p>
          <a:p>
            <a:pPr marL="304920" indent="-30420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</a:rPr>
              <a:t>After choosing a ball (e.g. ball 9)</a:t>
            </a:r>
            <a:endParaRPr b="0" lang="en-US" sz="3400" spc="-1" strike="noStrike">
              <a:latin typeface="Arial"/>
            </a:endParaRPr>
          </a:p>
          <a:p>
            <a:pPr lvl="1" marL="609480" indent="-23076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We can't choose the same ball again</a:t>
            </a:r>
            <a:endParaRPr b="0" lang="en-US" sz="3200" spc="-1" strike="noStrike">
              <a:latin typeface="Arial"/>
            </a:endParaRPr>
          </a:p>
          <a:p>
            <a:pPr lvl="1" marL="609480" indent="-23076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First choice </a:t>
            </a:r>
            <a:r>
              <a:rPr b="0" lang="en-US" sz="3200" spc="-1" strike="noStrike">
                <a:solidFill>
                  <a:srgbClr val="ffffff"/>
                </a:solidFill>
                <a:latin typeface="Wingdings"/>
              </a:rPr>
              <a:t></a:t>
            </a: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 16 possibilities</a:t>
            </a:r>
            <a:endParaRPr b="0" lang="en-US" sz="3200" spc="-1" strike="noStrike">
              <a:latin typeface="Arial"/>
            </a:endParaRPr>
          </a:p>
          <a:p>
            <a:pPr lvl="1" marL="609480" indent="-23076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Second choice </a:t>
            </a:r>
            <a:r>
              <a:rPr b="0" lang="en-US" sz="3200" spc="-1" strike="noStrike">
                <a:solidFill>
                  <a:srgbClr val="ffffff"/>
                </a:solidFill>
                <a:latin typeface="Wingdings"/>
              </a:rPr>
              <a:t></a:t>
            </a: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 15 possibilities</a:t>
            </a:r>
            <a:endParaRPr b="0" lang="en-US" sz="3200" spc="-1" strike="noStrike">
              <a:latin typeface="Arial"/>
            </a:endParaRPr>
          </a:p>
          <a:p>
            <a:pPr lvl="1" marL="609480" indent="-23076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Third choice </a:t>
            </a:r>
            <a:r>
              <a:rPr b="0" lang="en-US" sz="3200" spc="-1" strike="noStrike">
                <a:solidFill>
                  <a:srgbClr val="ffffff"/>
                </a:solidFill>
                <a:latin typeface="Wingdings"/>
              </a:rPr>
              <a:t></a:t>
            </a: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 14 possibilities, etc.</a:t>
            </a:r>
            <a:endParaRPr b="0" lang="en-US" sz="3200" spc="-1" strike="noStrike">
              <a:latin typeface="Arial"/>
            </a:endParaRPr>
          </a:p>
          <a:p>
            <a:pPr marL="304920" indent="-30420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</a:rPr>
              <a:t>Total permutations:</a:t>
            </a:r>
            <a:endParaRPr b="0" lang="en-US" sz="3400" spc="-1" strike="noStrike">
              <a:latin typeface="Arial"/>
            </a:endParaRPr>
          </a:p>
          <a:p>
            <a:pPr lvl="1" marL="609480" indent="-23076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16 × 15 × 14 × … × 2 × 1 = 16! = 20 922 789 888 000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470" name="CustomShape 3"/>
          <p:cNvSpPr/>
          <p:nvPr/>
        </p:nvSpPr>
        <p:spPr>
          <a:xfrm>
            <a:off x="188640" y="40320"/>
            <a:ext cx="9576720" cy="1110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 anchor="ctr">
            <a:noAutofit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</a:rPr>
              <a:t>Permutations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471" name="Picture 2" descr=""/>
          <p:cNvPicPr/>
          <p:nvPr/>
        </p:nvPicPr>
        <p:blipFill>
          <a:blip r:embed="rId1"/>
          <a:stretch/>
        </p:blipFill>
        <p:spPr>
          <a:xfrm>
            <a:off x="7466040" y="2057400"/>
            <a:ext cx="3885480" cy="15440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mc:AlternateContent>
    <mc:Choice Requires="p14">
      <p:transition p14:dur="10"/>
    </mc:Choice>
    <mc:Fallback>
      <p:transition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CustomShape 1"/>
          <p:cNvSpPr/>
          <p:nvPr/>
        </p:nvSpPr>
        <p:spPr>
          <a:xfrm>
            <a:off x="11566440" y="6524640"/>
            <a:ext cx="428040" cy="196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D39AA4F9-E1C9-4E7A-9F75-6B88B315764E}" type="slidenum">
              <a:rPr b="0" lang="en-US" sz="100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00" spc="-1" strike="noStrike">
              <a:latin typeface="Arial"/>
            </a:endParaRPr>
          </a:p>
        </p:txBody>
      </p:sp>
      <p:sp>
        <p:nvSpPr>
          <p:cNvPr id="473" name="CustomShape 2"/>
          <p:cNvSpPr/>
          <p:nvPr/>
        </p:nvSpPr>
        <p:spPr>
          <a:xfrm>
            <a:off x="190440" y="1151280"/>
            <a:ext cx="11804040" cy="5569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>
            <a:normAutofit/>
          </a:bodyPr>
          <a:p>
            <a:pPr marL="304920" indent="-30420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Algorithm </a:t>
            </a:r>
            <a:r>
              <a:rPr b="1" lang="en-US" sz="3200" spc="-1" strike="noStrike">
                <a:solidFill>
                  <a:srgbClr val="f3cd60"/>
                </a:solidFill>
                <a:latin typeface="Consolas"/>
              </a:rPr>
              <a:t>Perm(k)</a:t>
            </a: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 to permute the elements [k … n-1]:</a:t>
            </a:r>
            <a:endParaRPr b="0" lang="en-US" sz="3200" spc="-1" strike="noStrike">
              <a:latin typeface="Arial"/>
            </a:endParaRPr>
          </a:p>
          <a:p>
            <a:pPr lvl="1" marL="609480" indent="-23076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3000" spc="-1" strike="noStrike">
                <a:solidFill>
                  <a:srgbClr val="ffffff"/>
                </a:solidFill>
                <a:latin typeface="Calibri"/>
              </a:rPr>
              <a:t>Exchange the item at position </a:t>
            </a:r>
            <a:r>
              <a:rPr b="0" lang="en-US" sz="3000" spc="-1" strike="noStrike">
                <a:solidFill>
                  <a:srgbClr val="f3cd60"/>
                </a:solidFill>
                <a:latin typeface="Calibri"/>
              </a:rPr>
              <a:t>k</a:t>
            </a:r>
            <a:r>
              <a:rPr b="0" lang="en-US" sz="3000" spc="-1" strike="noStrike">
                <a:solidFill>
                  <a:srgbClr val="ffffff"/>
                </a:solidFill>
                <a:latin typeface="Calibri"/>
              </a:rPr>
              <a:t> with the items at position </a:t>
            </a:r>
            <a:r>
              <a:rPr b="0" lang="en-US" sz="3000" spc="-1" strike="noStrike">
                <a:solidFill>
                  <a:srgbClr val="f3cd60"/>
                </a:solidFill>
                <a:latin typeface="Calibri"/>
              </a:rPr>
              <a:t>k … n-1</a:t>
            </a:r>
            <a:endParaRPr b="0" lang="en-US" sz="3000" spc="-1" strike="noStrike">
              <a:latin typeface="Arial"/>
            </a:endParaRPr>
          </a:p>
          <a:p>
            <a:pPr lvl="1" marL="609480" indent="-23076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3000" spc="-1" strike="noStrike">
                <a:solidFill>
                  <a:srgbClr val="ffffff"/>
                </a:solidFill>
                <a:latin typeface="Calibri"/>
              </a:rPr>
              <a:t>Call </a:t>
            </a:r>
            <a:r>
              <a:rPr b="1" lang="en-US" sz="3000" spc="-1" strike="noStrike">
                <a:solidFill>
                  <a:srgbClr val="f3cd60"/>
                </a:solidFill>
                <a:latin typeface="Consolas"/>
              </a:rPr>
              <a:t>Perm(k</a:t>
            </a:r>
            <a:r>
              <a:rPr b="1" lang="en-US" sz="3000" spc="-1" strike="noStrike">
                <a:solidFill>
                  <a:srgbClr val="f3cd60"/>
                </a:solidFill>
                <a:latin typeface="Calibri"/>
              </a:rPr>
              <a:t> </a:t>
            </a:r>
            <a:r>
              <a:rPr b="1" lang="en-US" sz="3000" spc="-1" strike="noStrike">
                <a:solidFill>
                  <a:srgbClr val="f3cd60"/>
                </a:solidFill>
                <a:latin typeface="Consolas"/>
              </a:rPr>
              <a:t>+</a:t>
            </a:r>
            <a:r>
              <a:rPr b="1" lang="en-US" sz="3000" spc="-1" strike="noStrike">
                <a:solidFill>
                  <a:srgbClr val="f3cd60"/>
                </a:solidFill>
                <a:latin typeface="Calibri"/>
              </a:rPr>
              <a:t> </a:t>
            </a:r>
            <a:r>
              <a:rPr b="1" lang="en-US" sz="3000" spc="-1" strike="noStrike">
                <a:solidFill>
                  <a:srgbClr val="f3cd60"/>
                </a:solidFill>
                <a:latin typeface="Consolas"/>
              </a:rPr>
              <a:t>1)</a:t>
            </a:r>
            <a:r>
              <a:rPr b="0" lang="en-US" sz="3000" spc="-1" strike="noStrike">
                <a:solidFill>
                  <a:srgbClr val="ffffff"/>
                </a:solidFill>
                <a:latin typeface="Calibri"/>
              </a:rPr>
              <a:t> to permute the rest of the array</a:t>
            </a:r>
            <a:endParaRPr b="0" lang="en-US" sz="3000" spc="-1" strike="noStrike">
              <a:latin typeface="Arial"/>
            </a:endParaRPr>
          </a:p>
        </p:txBody>
      </p:sp>
      <p:sp>
        <p:nvSpPr>
          <p:cNvPr id="474" name="CustomShape 3"/>
          <p:cNvSpPr/>
          <p:nvPr/>
        </p:nvSpPr>
        <p:spPr>
          <a:xfrm>
            <a:off x="188640" y="40320"/>
            <a:ext cx="9576720" cy="1110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 anchor="ctr">
            <a:noAutofit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</a:rPr>
              <a:t>Algorithm: Permutations</a:t>
            </a:r>
            <a:endParaRPr b="0" lang="en-US" sz="4000" spc="-1" strike="noStrike">
              <a:latin typeface="Arial"/>
            </a:endParaRPr>
          </a:p>
        </p:txBody>
      </p:sp>
      <p:grpSp>
        <p:nvGrpSpPr>
          <p:cNvPr id="475" name="Group 4"/>
          <p:cNvGrpSpPr/>
          <p:nvPr/>
        </p:nvGrpSpPr>
        <p:grpSpPr>
          <a:xfrm>
            <a:off x="4978800" y="3352680"/>
            <a:ext cx="3809160" cy="2810520"/>
            <a:chOff x="4978800" y="3352680"/>
            <a:chExt cx="3809160" cy="2810520"/>
          </a:xfrm>
        </p:grpSpPr>
        <p:sp>
          <p:nvSpPr>
            <p:cNvPr id="476" name="CustomShape 5"/>
            <p:cNvSpPr/>
            <p:nvPr/>
          </p:nvSpPr>
          <p:spPr>
            <a:xfrm>
              <a:off x="4978800" y="3809880"/>
              <a:ext cx="3809160" cy="235332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600">
              <a:solidFill>
                <a:schemeClr val="accent5">
                  <a:lumMod val="60000"/>
                  <a:lumOff val="4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77" name="CustomShape 6"/>
            <p:cNvSpPr/>
            <p:nvPr/>
          </p:nvSpPr>
          <p:spPr>
            <a:xfrm>
              <a:off x="4978800" y="3352680"/>
              <a:ext cx="3809160" cy="456480"/>
            </a:xfrm>
            <a:prstGeom prst="rect">
              <a:avLst/>
            </a:prstGeom>
            <a:solidFill>
              <a:srgbClr val="d9d5c7">
                <a:alpha val="40000"/>
              </a:srgbClr>
            </a:solidFill>
            <a:ln w="12600">
              <a:solidFill>
                <a:schemeClr val="accent5">
                  <a:lumMod val="60000"/>
                  <a:lumOff val="4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78" name="CustomShape 7"/>
            <p:cNvSpPr/>
            <p:nvPr/>
          </p:nvSpPr>
          <p:spPr>
            <a:xfrm>
              <a:off x="6155640" y="3352680"/>
              <a:ext cx="1459800" cy="4557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fffff"/>
                  </a:solidFill>
                  <a:latin typeface="Consolas"/>
                  <a:ea typeface="DejaVu Sans"/>
                </a:rPr>
                <a:t>Perm(1)</a:t>
              </a:r>
              <a:endParaRPr b="0" lang="en-US" sz="2400" spc="-1" strike="noStrike">
                <a:latin typeface="Arial"/>
              </a:endParaRPr>
            </a:p>
          </p:txBody>
        </p:sp>
      </p:grpSp>
      <p:grpSp>
        <p:nvGrpSpPr>
          <p:cNvPr id="479" name="Group 8"/>
          <p:cNvGrpSpPr/>
          <p:nvPr/>
        </p:nvGrpSpPr>
        <p:grpSpPr>
          <a:xfrm>
            <a:off x="711360" y="3352680"/>
            <a:ext cx="3809160" cy="2810520"/>
            <a:chOff x="711360" y="3352680"/>
            <a:chExt cx="3809160" cy="2810520"/>
          </a:xfrm>
        </p:grpSpPr>
        <p:sp>
          <p:nvSpPr>
            <p:cNvPr id="480" name="CustomShape 9"/>
            <p:cNvSpPr/>
            <p:nvPr/>
          </p:nvSpPr>
          <p:spPr>
            <a:xfrm>
              <a:off x="711360" y="3809880"/>
              <a:ext cx="3809160" cy="235332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600">
              <a:solidFill>
                <a:schemeClr val="accent5">
                  <a:lumMod val="60000"/>
                  <a:lumOff val="4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81" name="CustomShape 10"/>
            <p:cNvSpPr/>
            <p:nvPr/>
          </p:nvSpPr>
          <p:spPr>
            <a:xfrm>
              <a:off x="711360" y="3352680"/>
              <a:ext cx="3809160" cy="456480"/>
            </a:xfrm>
            <a:prstGeom prst="rect">
              <a:avLst/>
            </a:prstGeom>
            <a:solidFill>
              <a:srgbClr val="d9d5c7">
                <a:alpha val="40000"/>
              </a:srgbClr>
            </a:solidFill>
            <a:ln w="12600">
              <a:solidFill>
                <a:schemeClr val="accent5">
                  <a:lumMod val="60000"/>
                  <a:lumOff val="4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82" name="CustomShape 11"/>
            <p:cNvSpPr/>
            <p:nvPr/>
          </p:nvSpPr>
          <p:spPr>
            <a:xfrm>
              <a:off x="1880640" y="3352680"/>
              <a:ext cx="1459800" cy="4557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fffff"/>
                  </a:solidFill>
                  <a:latin typeface="Consolas"/>
                  <a:ea typeface="DejaVu Sans"/>
                </a:rPr>
                <a:t>Perm(0)</a:t>
              </a:r>
              <a:endParaRPr b="0" lang="en-US" sz="2400" spc="-1" strike="noStrike">
                <a:latin typeface="Arial"/>
              </a:endParaRPr>
            </a:p>
          </p:txBody>
        </p:sp>
      </p:grpSp>
      <p:graphicFrame>
        <p:nvGraphicFramePr>
          <p:cNvPr id="483" name="Table 12"/>
          <p:cNvGraphicFramePr/>
          <p:nvPr/>
        </p:nvGraphicFramePr>
        <p:xfrm>
          <a:off x="1045440" y="4668120"/>
          <a:ext cx="3115800" cy="375840"/>
        </p:xfrm>
        <a:graphic>
          <a:graphicData uri="http://schemas.openxmlformats.org/drawingml/2006/table">
            <a:tbl>
              <a:tblPr/>
              <a:tblGrid>
                <a:gridCol w="444960"/>
                <a:gridCol w="444960"/>
                <a:gridCol w="444960"/>
                <a:gridCol w="444960"/>
                <a:gridCol w="444960"/>
                <a:gridCol w="444960"/>
                <a:gridCol w="446400"/>
              </a:tblGrid>
              <a:tr h="376200"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95000"/>
                        </a:lnSpc>
                        <a:spcBef>
                          <a:spcPts val="961"/>
                        </a:spcBef>
                      </a:pPr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Consolas"/>
                        </a:rPr>
                        <a:t>y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28080">
                      <a:solidFill>
                        <a:srgbClr val="eceae3"/>
                      </a:solidFill>
                    </a:lnL>
                    <a:lnR w="12240">
                      <a:solidFill>
                        <a:srgbClr val="eceae3"/>
                      </a:solidFill>
                    </a:lnR>
                    <a:lnT w="28080">
                      <a:solidFill>
                        <a:srgbClr val="eceae3"/>
                      </a:solidFill>
                    </a:lnT>
                    <a:lnB w="28080">
                      <a:solidFill>
                        <a:srgbClr val="eceae3"/>
                      </a:solidFill>
                    </a:lnB>
                    <a:noFill/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95000"/>
                        </a:lnSpc>
                        <a:spcBef>
                          <a:spcPts val="961"/>
                        </a:spcBef>
                      </a:pPr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Consolas"/>
                        </a:rPr>
                        <a:t>x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eceae3"/>
                      </a:solidFill>
                    </a:lnL>
                    <a:lnR w="12240">
                      <a:solidFill>
                        <a:srgbClr val="eceae3"/>
                      </a:solidFill>
                    </a:lnR>
                    <a:lnT w="28080">
                      <a:solidFill>
                        <a:srgbClr val="eceae3"/>
                      </a:solidFill>
                    </a:lnT>
                    <a:lnB w="28080">
                      <a:solidFill>
                        <a:srgbClr val="eceae3"/>
                      </a:solidFill>
                    </a:lnB>
                    <a:solidFill>
                      <a:srgbClr val="eceae3">
                        <a:alpha val="30000"/>
                      </a:srgbClr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95000"/>
                        </a:lnSpc>
                        <a:spcBef>
                          <a:spcPts val="961"/>
                        </a:spcBef>
                      </a:pPr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Consolas"/>
                        </a:rPr>
                        <a:t>x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eceae3"/>
                      </a:solidFill>
                    </a:lnL>
                    <a:lnR w="12240">
                      <a:solidFill>
                        <a:srgbClr val="eceae3"/>
                      </a:solidFill>
                    </a:lnR>
                    <a:lnT w="28080">
                      <a:solidFill>
                        <a:srgbClr val="eceae3"/>
                      </a:solidFill>
                    </a:lnT>
                    <a:lnB w="28080">
                      <a:solidFill>
                        <a:srgbClr val="eceae3"/>
                      </a:solidFill>
                    </a:lnB>
                    <a:solidFill>
                      <a:srgbClr val="eceae3">
                        <a:alpha val="30000"/>
                      </a:srgbClr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95000"/>
                        </a:lnSpc>
                        <a:spcBef>
                          <a:spcPts val="961"/>
                        </a:spcBef>
                      </a:pPr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Consolas"/>
                        </a:rPr>
                        <a:t>x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eceae3"/>
                      </a:solidFill>
                    </a:lnL>
                    <a:lnR w="12240">
                      <a:solidFill>
                        <a:srgbClr val="eceae3"/>
                      </a:solidFill>
                    </a:lnR>
                    <a:lnT w="28080">
                      <a:solidFill>
                        <a:srgbClr val="eceae3"/>
                      </a:solidFill>
                    </a:lnT>
                    <a:lnB w="28080">
                      <a:solidFill>
                        <a:srgbClr val="eceae3"/>
                      </a:solidFill>
                    </a:lnB>
                    <a:solidFill>
                      <a:srgbClr val="eceae3">
                        <a:alpha val="30000"/>
                      </a:srgbClr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95000"/>
                        </a:lnSpc>
                        <a:spcBef>
                          <a:spcPts val="961"/>
                        </a:spcBef>
                      </a:pPr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Consolas"/>
                        </a:rPr>
                        <a:t>x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eceae3"/>
                      </a:solidFill>
                    </a:lnL>
                    <a:lnR w="12240">
                      <a:solidFill>
                        <a:srgbClr val="eceae3"/>
                      </a:solidFill>
                    </a:lnR>
                    <a:lnT w="28080">
                      <a:solidFill>
                        <a:srgbClr val="eceae3"/>
                      </a:solidFill>
                    </a:lnT>
                    <a:lnB w="28080">
                      <a:solidFill>
                        <a:srgbClr val="eceae3"/>
                      </a:solidFill>
                    </a:lnB>
                    <a:solidFill>
                      <a:srgbClr val="eceae3">
                        <a:alpha val="30000"/>
                      </a:srgbClr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95000"/>
                        </a:lnSpc>
                        <a:spcBef>
                          <a:spcPts val="961"/>
                        </a:spcBef>
                      </a:pPr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Consolas"/>
                        </a:rPr>
                        <a:t>x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eceae3"/>
                      </a:solidFill>
                    </a:lnL>
                    <a:lnR w="12240">
                      <a:solidFill>
                        <a:srgbClr val="eceae3"/>
                      </a:solidFill>
                    </a:lnR>
                    <a:lnT w="28080">
                      <a:solidFill>
                        <a:srgbClr val="eceae3"/>
                      </a:solidFill>
                    </a:lnT>
                    <a:lnB w="28080">
                      <a:solidFill>
                        <a:srgbClr val="eceae3"/>
                      </a:solidFill>
                    </a:lnB>
                    <a:solidFill>
                      <a:srgbClr val="eceae3">
                        <a:alpha val="30000"/>
                      </a:srgbClr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95000"/>
                        </a:lnSpc>
                        <a:spcBef>
                          <a:spcPts val="961"/>
                        </a:spcBef>
                      </a:pPr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Consolas"/>
                        </a:rPr>
                        <a:t>x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eceae3"/>
                      </a:solidFill>
                    </a:lnL>
                    <a:lnR w="12240">
                      <a:solidFill>
                        <a:srgbClr val="eceae3"/>
                      </a:solidFill>
                    </a:lnR>
                    <a:lnT w="28080">
                      <a:solidFill>
                        <a:srgbClr val="eceae3"/>
                      </a:solidFill>
                    </a:lnT>
                    <a:lnB w="28080">
                      <a:solidFill>
                        <a:srgbClr val="eceae3"/>
                      </a:solidFill>
                    </a:lnB>
                    <a:solidFill>
                      <a:srgbClr val="eceae3">
                        <a:alpha val="30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484" name="CustomShape 13"/>
          <p:cNvSpPr/>
          <p:nvPr/>
        </p:nvSpPr>
        <p:spPr>
          <a:xfrm rot="16200000">
            <a:off x="2686320" y="3974400"/>
            <a:ext cx="283320" cy="2666160"/>
          </a:xfrm>
          <a:prstGeom prst="leftBrace">
            <a:avLst>
              <a:gd name="adj1" fmla="val 91897"/>
              <a:gd name="adj2" fmla="val 50000"/>
            </a:avLst>
          </a:prstGeom>
          <a:noFill/>
          <a:ln w="31680">
            <a:solidFill>
              <a:schemeClr val="accent5">
                <a:lumMod val="20000"/>
                <a:lumOff val="80000"/>
              </a:schemeClr>
            </a:solidFill>
            <a:round/>
          </a:ln>
          <a:effectLst>
            <a:outerShdw algn="ctr" dir="2700000" dist="17309" rotWithShape="0">
              <a:schemeClr val="bg1">
                <a:lumMod val="75000"/>
                <a:lumOff val="25000"/>
              </a:scheme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485" name="Line 14"/>
          <p:cNvSpPr/>
          <p:nvPr/>
        </p:nvSpPr>
        <p:spPr>
          <a:xfrm flipV="1">
            <a:off x="1252800" y="5177520"/>
            <a:ext cx="0" cy="359280"/>
          </a:xfrm>
          <a:prstGeom prst="line">
            <a:avLst/>
          </a:prstGeom>
          <a:ln w="38160">
            <a:solidFill>
              <a:schemeClr val="accent5">
                <a:lumMod val="20000"/>
                <a:lumOff val="80000"/>
              </a:schemeClr>
            </a:solidFill>
            <a:round/>
            <a:tailEnd len="med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486" name="CustomShape 15"/>
          <p:cNvSpPr/>
          <p:nvPr/>
        </p:nvSpPr>
        <p:spPr>
          <a:xfrm>
            <a:off x="2110680" y="5449320"/>
            <a:ext cx="145980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ffffff"/>
                </a:solidFill>
                <a:latin typeface="Consolas"/>
                <a:ea typeface="DejaVu Sans"/>
              </a:rPr>
              <a:t>Perm(1)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487" name="CustomShape 16"/>
          <p:cNvSpPr/>
          <p:nvPr/>
        </p:nvSpPr>
        <p:spPr>
          <a:xfrm>
            <a:off x="8857800" y="4482000"/>
            <a:ext cx="463680" cy="445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ts val="2801"/>
              </a:lnSpc>
            </a:pPr>
            <a:r>
              <a:rPr b="1" lang="en-US" sz="2800" spc="-1" strike="noStrike">
                <a:solidFill>
                  <a:srgbClr val="ffffff"/>
                </a:solidFill>
                <a:latin typeface="Consolas"/>
                <a:ea typeface="DejaVu Sans"/>
              </a:rPr>
              <a:t>…</a:t>
            </a:r>
            <a:endParaRPr b="0" lang="en-US" sz="2800" spc="-1" strike="noStrike">
              <a:latin typeface="Arial"/>
            </a:endParaRPr>
          </a:p>
        </p:txBody>
      </p:sp>
      <p:grpSp>
        <p:nvGrpSpPr>
          <p:cNvPr id="488" name="Group 17"/>
          <p:cNvGrpSpPr/>
          <p:nvPr/>
        </p:nvGrpSpPr>
        <p:grpSpPr>
          <a:xfrm>
            <a:off x="9376560" y="3352680"/>
            <a:ext cx="2078640" cy="2810520"/>
            <a:chOff x="9376560" y="3352680"/>
            <a:chExt cx="2078640" cy="2810520"/>
          </a:xfrm>
        </p:grpSpPr>
        <p:sp>
          <p:nvSpPr>
            <p:cNvPr id="489" name="CustomShape 18"/>
            <p:cNvSpPr/>
            <p:nvPr/>
          </p:nvSpPr>
          <p:spPr>
            <a:xfrm>
              <a:off x="9376560" y="3809880"/>
              <a:ext cx="2078640" cy="235332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600">
              <a:solidFill>
                <a:schemeClr val="accent5">
                  <a:lumMod val="60000"/>
                  <a:lumOff val="4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90" name="CustomShape 19"/>
            <p:cNvSpPr/>
            <p:nvPr/>
          </p:nvSpPr>
          <p:spPr>
            <a:xfrm>
              <a:off x="9376560" y="3352680"/>
              <a:ext cx="2078640" cy="456480"/>
            </a:xfrm>
            <a:prstGeom prst="rect">
              <a:avLst/>
            </a:prstGeom>
            <a:solidFill>
              <a:srgbClr val="d9d5c7">
                <a:alpha val="40000"/>
              </a:srgbClr>
            </a:solidFill>
            <a:ln w="12600">
              <a:solidFill>
                <a:schemeClr val="accent5">
                  <a:lumMod val="60000"/>
                  <a:lumOff val="4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91" name="CustomShape 20"/>
            <p:cNvSpPr/>
            <p:nvPr/>
          </p:nvSpPr>
          <p:spPr>
            <a:xfrm>
              <a:off x="9688320" y="3360600"/>
              <a:ext cx="1459800" cy="4557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fffff"/>
                  </a:solidFill>
                  <a:latin typeface="Consolas"/>
                  <a:ea typeface="DejaVu Sans"/>
                </a:rPr>
                <a:t>Perm(n)</a:t>
              </a:r>
              <a:endParaRPr b="0" lang="en-US" sz="2400" spc="-1" strike="noStrike">
                <a:latin typeface="Arial"/>
              </a:endParaRPr>
            </a:p>
          </p:txBody>
        </p:sp>
      </p:grpSp>
      <p:sp>
        <p:nvSpPr>
          <p:cNvPr id="492" name="CustomShape 21"/>
          <p:cNvSpPr/>
          <p:nvPr/>
        </p:nvSpPr>
        <p:spPr>
          <a:xfrm>
            <a:off x="9506880" y="3935160"/>
            <a:ext cx="1539720" cy="126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1" lang="en-US" sz="2400" spc="-1" strike="noStrike">
                <a:solidFill>
                  <a:srgbClr val="ffffff"/>
                </a:solidFill>
                <a:latin typeface="Consolas"/>
                <a:ea typeface="DejaVu Sans"/>
              </a:rPr>
              <a:t>Print();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1" lang="en-US" sz="2400" spc="-1" strike="noStrike">
                <a:solidFill>
                  <a:srgbClr val="ffffff"/>
                </a:solidFill>
                <a:latin typeface="Consolas"/>
                <a:ea typeface="DejaVu Sans"/>
              </a:rPr>
              <a:t>Stop!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493" name="CustomShape 22"/>
          <p:cNvSpPr/>
          <p:nvPr/>
        </p:nvSpPr>
        <p:spPr>
          <a:xfrm>
            <a:off x="4535280" y="4566240"/>
            <a:ext cx="463680" cy="445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ts val="2801"/>
              </a:lnSpc>
            </a:pPr>
            <a:r>
              <a:rPr b="1" lang="en-US" sz="2800" spc="-1" strike="noStrike">
                <a:solidFill>
                  <a:srgbClr val="ffffff"/>
                </a:solidFill>
                <a:latin typeface="Wingdings"/>
                <a:ea typeface="DejaVu Sans"/>
              </a:rPr>
              <a:t>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494" name="CustomShape 23"/>
          <p:cNvSpPr/>
          <p:nvPr/>
        </p:nvSpPr>
        <p:spPr>
          <a:xfrm>
            <a:off x="1252800" y="4393800"/>
            <a:ext cx="470160" cy="218160"/>
          </a:xfrm>
          <a:custGeom>
            <a:avLst/>
            <a:gdLst/>
            <a:ahLst/>
            <a:rect l="l" t="t" r="r" b="b"/>
            <a:pathLst>
              <a:path w="10083" h="9919">
                <a:moveTo>
                  <a:pt x="0" y="9919"/>
                </a:moveTo>
                <a:cubicBezTo>
                  <a:pt x="280" y="8977"/>
                  <a:pt x="646" y="4925"/>
                  <a:pt x="1461" y="3272"/>
                </a:cubicBezTo>
                <a:cubicBezTo>
                  <a:pt x="2276" y="1619"/>
                  <a:pt x="3773" y="-9"/>
                  <a:pt x="4888" y="1"/>
                </a:cubicBezTo>
                <a:cubicBezTo>
                  <a:pt x="6003" y="11"/>
                  <a:pt x="7256" y="1667"/>
                  <a:pt x="8149" y="3333"/>
                </a:cubicBezTo>
                <a:cubicBezTo>
                  <a:pt x="9043" y="5001"/>
                  <a:pt x="9675" y="8494"/>
                  <a:pt x="10083" y="9870"/>
                </a:cubicBezTo>
              </a:path>
            </a:pathLst>
          </a:custGeom>
          <a:noFill/>
          <a:ln w="38160">
            <a:solidFill>
              <a:schemeClr val="accent5">
                <a:lumMod val="20000"/>
                <a:lumOff val="80000"/>
              </a:schemeClr>
            </a:solidFill>
            <a:round/>
            <a:headEnd len="med" type="triangle" w="med"/>
            <a:tailEnd len="med" type="triangle" w="med"/>
          </a:ln>
          <a:effectLst>
            <a:outerShdw algn="ctr" dir="2700000" dist="17309" rotWithShape="0">
              <a:schemeClr val="bg1">
                <a:lumMod val="95000"/>
                <a:lumOff val="5000"/>
              </a:scheme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495" name="CustomShape 24"/>
          <p:cNvSpPr/>
          <p:nvPr/>
        </p:nvSpPr>
        <p:spPr>
          <a:xfrm>
            <a:off x="1259640" y="4263120"/>
            <a:ext cx="893160" cy="348840"/>
          </a:xfrm>
          <a:custGeom>
            <a:avLst/>
            <a:gdLst/>
            <a:ahLst/>
            <a:rect l="l" t="t" r="r" b="b"/>
            <a:pathLst>
              <a:path w="10083" h="9919">
                <a:moveTo>
                  <a:pt x="0" y="9919"/>
                </a:moveTo>
                <a:cubicBezTo>
                  <a:pt x="280" y="8977"/>
                  <a:pt x="646" y="4925"/>
                  <a:pt x="1461" y="3272"/>
                </a:cubicBezTo>
                <a:cubicBezTo>
                  <a:pt x="2276" y="1619"/>
                  <a:pt x="3773" y="-9"/>
                  <a:pt x="4888" y="1"/>
                </a:cubicBezTo>
                <a:cubicBezTo>
                  <a:pt x="6003" y="11"/>
                  <a:pt x="7256" y="1667"/>
                  <a:pt x="8149" y="3333"/>
                </a:cubicBezTo>
                <a:cubicBezTo>
                  <a:pt x="9043" y="5001"/>
                  <a:pt x="9675" y="8494"/>
                  <a:pt x="10083" y="9870"/>
                </a:cubicBezTo>
              </a:path>
            </a:pathLst>
          </a:custGeom>
          <a:noFill/>
          <a:ln w="38160">
            <a:solidFill>
              <a:schemeClr val="accent5">
                <a:lumMod val="20000"/>
                <a:lumOff val="80000"/>
              </a:schemeClr>
            </a:solidFill>
            <a:round/>
            <a:headEnd len="med" type="triangle" w="med"/>
            <a:tailEnd len="med" type="triangle" w="med"/>
          </a:ln>
          <a:effectLst>
            <a:outerShdw algn="ctr" dir="2700000" dist="17309" rotWithShape="0">
              <a:schemeClr val="bg1">
                <a:lumMod val="95000"/>
                <a:lumOff val="5000"/>
              </a:scheme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496" name="CustomShape 25"/>
          <p:cNvSpPr/>
          <p:nvPr/>
        </p:nvSpPr>
        <p:spPr>
          <a:xfrm>
            <a:off x="1242000" y="4199400"/>
            <a:ext cx="1319040" cy="415080"/>
          </a:xfrm>
          <a:custGeom>
            <a:avLst/>
            <a:gdLst/>
            <a:ahLst/>
            <a:rect l="l" t="t" r="r" b="b"/>
            <a:pathLst>
              <a:path w="10083" h="9919">
                <a:moveTo>
                  <a:pt x="0" y="9919"/>
                </a:moveTo>
                <a:cubicBezTo>
                  <a:pt x="280" y="8977"/>
                  <a:pt x="646" y="4925"/>
                  <a:pt x="1461" y="3272"/>
                </a:cubicBezTo>
                <a:cubicBezTo>
                  <a:pt x="2276" y="1619"/>
                  <a:pt x="3773" y="-9"/>
                  <a:pt x="4888" y="1"/>
                </a:cubicBezTo>
                <a:cubicBezTo>
                  <a:pt x="6003" y="11"/>
                  <a:pt x="7256" y="1667"/>
                  <a:pt x="8149" y="3333"/>
                </a:cubicBezTo>
                <a:cubicBezTo>
                  <a:pt x="9043" y="5001"/>
                  <a:pt x="9675" y="8494"/>
                  <a:pt x="10083" y="9870"/>
                </a:cubicBezTo>
              </a:path>
            </a:pathLst>
          </a:custGeom>
          <a:noFill/>
          <a:ln w="38160">
            <a:solidFill>
              <a:schemeClr val="accent5">
                <a:lumMod val="20000"/>
                <a:lumOff val="80000"/>
              </a:schemeClr>
            </a:solidFill>
            <a:round/>
            <a:headEnd len="med" type="triangle" w="med"/>
            <a:tailEnd len="med" type="triangle" w="med"/>
          </a:ln>
          <a:effectLst>
            <a:outerShdw algn="ctr" dir="2700000" dist="17309" rotWithShape="0">
              <a:schemeClr val="bg1">
                <a:lumMod val="95000"/>
                <a:lumOff val="5000"/>
              </a:scheme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497" name="CustomShape 26"/>
          <p:cNvSpPr/>
          <p:nvPr/>
        </p:nvSpPr>
        <p:spPr>
          <a:xfrm>
            <a:off x="1242000" y="4146480"/>
            <a:ext cx="1776240" cy="443160"/>
          </a:xfrm>
          <a:custGeom>
            <a:avLst/>
            <a:gdLst/>
            <a:ahLst/>
            <a:rect l="l" t="t" r="r" b="b"/>
            <a:pathLst>
              <a:path w="10083" h="9919">
                <a:moveTo>
                  <a:pt x="0" y="9919"/>
                </a:moveTo>
                <a:cubicBezTo>
                  <a:pt x="280" y="8977"/>
                  <a:pt x="646" y="4925"/>
                  <a:pt x="1461" y="3272"/>
                </a:cubicBezTo>
                <a:cubicBezTo>
                  <a:pt x="2276" y="1619"/>
                  <a:pt x="3773" y="-9"/>
                  <a:pt x="4888" y="1"/>
                </a:cubicBezTo>
                <a:cubicBezTo>
                  <a:pt x="6003" y="11"/>
                  <a:pt x="7256" y="1667"/>
                  <a:pt x="8149" y="3333"/>
                </a:cubicBezTo>
                <a:cubicBezTo>
                  <a:pt x="9043" y="5001"/>
                  <a:pt x="9675" y="8494"/>
                  <a:pt x="10083" y="9870"/>
                </a:cubicBezTo>
              </a:path>
            </a:pathLst>
          </a:custGeom>
          <a:noFill/>
          <a:ln w="38160">
            <a:solidFill>
              <a:schemeClr val="accent5">
                <a:lumMod val="20000"/>
                <a:lumOff val="80000"/>
              </a:schemeClr>
            </a:solidFill>
            <a:round/>
            <a:headEnd len="med" type="triangle" w="med"/>
            <a:tailEnd len="med" type="triangle" w="med"/>
          </a:ln>
          <a:effectLst>
            <a:outerShdw algn="ctr" dir="2700000" dist="17309" rotWithShape="0">
              <a:schemeClr val="bg1">
                <a:lumMod val="95000"/>
                <a:lumOff val="5000"/>
              </a:scheme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498" name="CustomShape 27"/>
          <p:cNvSpPr/>
          <p:nvPr/>
        </p:nvSpPr>
        <p:spPr>
          <a:xfrm>
            <a:off x="1227240" y="4087800"/>
            <a:ext cx="2238480" cy="505440"/>
          </a:xfrm>
          <a:custGeom>
            <a:avLst/>
            <a:gdLst/>
            <a:ahLst/>
            <a:rect l="l" t="t" r="r" b="b"/>
            <a:pathLst>
              <a:path w="10083" h="9919">
                <a:moveTo>
                  <a:pt x="0" y="9919"/>
                </a:moveTo>
                <a:cubicBezTo>
                  <a:pt x="280" y="8977"/>
                  <a:pt x="646" y="4925"/>
                  <a:pt x="1461" y="3272"/>
                </a:cubicBezTo>
                <a:cubicBezTo>
                  <a:pt x="2276" y="1619"/>
                  <a:pt x="3773" y="-9"/>
                  <a:pt x="4888" y="1"/>
                </a:cubicBezTo>
                <a:cubicBezTo>
                  <a:pt x="6003" y="11"/>
                  <a:pt x="7256" y="1667"/>
                  <a:pt x="8149" y="3333"/>
                </a:cubicBezTo>
                <a:cubicBezTo>
                  <a:pt x="9043" y="5001"/>
                  <a:pt x="9675" y="8494"/>
                  <a:pt x="10083" y="9870"/>
                </a:cubicBezTo>
              </a:path>
            </a:pathLst>
          </a:custGeom>
          <a:noFill/>
          <a:ln w="38160">
            <a:solidFill>
              <a:schemeClr val="accent5">
                <a:lumMod val="20000"/>
                <a:lumOff val="80000"/>
              </a:schemeClr>
            </a:solidFill>
            <a:round/>
            <a:headEnd len="med" type="triangle" w="med"/>
            <a:tailEnd len="med" type="triangle" w="med"/>
          </a:ln>
          <a:effectLst>
            <a:outerShdw algn="ctr" dir="2700000" dist="17309" rotWithShape="0">
              <a:schemeClr val="bg1">
                <a:lumMod val="95000"/>
                <a:lumOff val="5000"/>
              </a:scheme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499" name="CustomShape 28"/>
          <p:cNvSpPr/>
          <p:nvPr/>
        </p:nvSpPr>
        <p:spPr>
          <a:xfrm>
            <a:off x="1212480" y="4065840"/>
            <a:ext cx="2717640" cy="529560"/>
          </a:xfrm>
          <a:custGeom>
            <a:avLst/>
            <a:gdLst/>
            <a:ahLst/>
            <a:rect l="l" t="t" r="r" b="b"/>
            <a:pathLst>
              <a:path w="10083" h="9919">
                <a:moveTo>
                  <a:pt x="0" y="9919"/>
                </a:moveTo>
                <a:cubicBezTo>
                  <a:pt x="280" y="8977"/>
                  <a:pt x="646" y="4925"/>
                  <a:pt x="1461" y="3272"/>
                </a:cubicBezTo>
                <a:cubicBezTo>
                  <a:pt x="2276" y="1619"/>
                  <a:pt x="3773" y="-9"/>
                  <a:pt x="4888" y="1"/>
                </a:cubicBezTo>
                <a:cubicBezTo>
                  <a:pt x="6003" y="11"/>
                  <a:pt x="7256" y="1667"/>
                  <a:pt x="8149" y="3333"/>
                </a:cubicBezTo>
                <a:cubicBezTo>
                  <a:pt x="9043" y="5001"/>
                  <a:pt x="9675" y="8494"/>
                  <a:pt x="10083" y="9870"/>
                </a:cubicBezTo>
              </a:path>
            </a:pathLst>
          </a:custGeom>
          <a:noFill/>
          <a:ln w="38160">
            <a:solidFill>
              <a:schemeClr val="accent5">
                <a:lumMod val="20000"/>
                <a:lumOff val="80000"/>
              </a:schemeClr>
            </a:solidFill>
            <a:round/>
            <a:headEnd len="med" type="triangle" w="med"/>
            <a:tailEnd len="med" type="triangle" w="med"/>
          </a:ln>
          <a:effectLst>
            <a:outerShdw algn="ctr" dir="2700000" dist="17309" rotWithShape="0">
              <a:schemeClr val="bg1">
                <a:lumMod val="95000"/>
                <a:lumOff val="5000"/>
              </a:schemeClr>
            </a:outerShdw>
          </a:effectLst>
        </p:spPr>
        <p:style>
          <a:lnRef idx="0"/>
          <a:fillRef idx="0"/>
          <a:effectRef idx="0"/>
          <a:fontRef idx="minor"/>
        </p:style>
      </p:sp>
      <p:graphicFrame>
        <p:nvGraphicFramePr>
          <p:cNvPr id="500" name="Table 29"/>
          <p:cNvGraphicFramePr/>
          <p:nvPr/>
        </p:nvGraphicFramePr>
        <p:xfrm>
          <a:off x="5312880" y="4659840"/>
          <a:ext cx="3115800" cy="375840"/>
        </p:xfrm>
        <a:graphic>
          <a:graphicData uri="http://schemas.openxmlformats.org/drawingml/2006/table">
            <a:tbl>
              <a:tblPr/>
              <a:tblGrid>
                <a:gridCol w="444960"/>
                <a:gridCol w="444960"/>
                <a:gridCol w="444960"/>
                <a:gridCol w="444960"/>
                <a:gridCol w="444960"/>
                <a:gridCol w="444960"/>
                <a:gridCol w="446400"/>
              </a:tblGrid>
              <a:tr h="376200"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95000"/>
                        </a:lnSpc>
                        <a:spcBef>
                          <a:spcPts val="961"/>
                        </a:spcBef>
                      </a:pPr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Consolas"/>
                        </a:rPr>
                        <a:t>y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28080">
                      <a:solidFill>
                        <a:srgbClr val="eceae3"/>
                      </a:solidFill>
                    </a:lnL>
                    <a:lnR w="12240">
                      <a:solidFill>
                        <a:srgbClr val="eceae3"/>
                      </a:solidFill>
                    </a:lnR>
                    <a:lnT w="28080">
                      <a:solidFill>
                        <a:srgbClr val="eceae3"/>
                      </a:solidFill>
                    </a:lnT>
                    <a:lnB w="28080">
                      <a:solidFill>
                        <a:srgbClr val="eceae3"/>
                      </a:solidFill>
                    </a:lnB>
                    <a:solidFill>
                      <a:srgbClr val="c87d0e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95000"/>
                        </a:lnSpc>
                        <a:spcBef>
                          <a:spcPts val="961"/>
                        </a:spcBef>
                      </a:pPr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Consolas"/>
                        </a:rPr>
                        <a:t>z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eceae3"/>
                      </a:solidFill>
                    </a:lnL>
                    <a:lnR w="12240">
                      <a:solidFill>
                        <a:srgbClr val="eceae3"/>
                      </a:solidFill>
                    </a:lnR>
                    <a:lnT w="28080">
                      <a:solidFill>
                        <a:srgbClr val="eceae3"/>
                      </a:solidFill>
                    </a:lnT>
                    <a:lnB w="28080">
                      <a:solidFill>
                        <a:srgbClr val="eceae3"/>
                      </a:solidFill>
                    </a:lnB>
                    <a:noFill/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95000"/>
                        </a:lnSpc>
                        <a:spcBef>
                          <a:spcPts val="961"/>
                        </a:spcBef>
                      </a:pPr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Consolas"/>
                        </a:rPr>
                        <a:t>x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eceae3"/>
                      </a:solidFill>
                    </a:lnL>
                    <a:lnR w="12240">
                      <a:solidFill>
                        <a:srgbClr val="eceae3"/>
                      </a:solidFill>
                    </a:lnR>
                    <a:lnT w="28080">
                      <a:solidFill>
                        <a:srgbClr val="eceae3"/>
                      </a:solidFill>
                    </a:lnT>
                    <a:lnB w="28080">
                      <a:solidFill>
                        <a:srgbClr val="eceae3"/>
                      </a:solidFill>
                    </a:lnB>
                    <a:solidFill>
                      <a:srgbClr val="eceae3">
                        <a:alpha val="30000"/>
                      </a:srgbClr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95000"/>
                        </a:lnSpc>
                        <a:spcBef>
                          <a:spcPts val="961"/>
                        </a:spcBef>
                      </a:pPr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Consolas"/>
                        </a:rPr>
                        <a:t>x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eceae3"/>
                      </a:solidFill>
                    </a:lnL>
                    <a:lnR w="12240">
                      <a:solidFill>
                        <a:srgbClr val="eceae3"/>
                      </a:solidFill>
                    </a:lnR>
                    <a:lnT w="28080">
                      <a:solidFill>
                        <a:srgbClr val="eceae3"/>
                      </a:solidFill>
                    </a:lnT>
                    <a:lnB w="28080">
                      <a:solidFill>
                        <a:srgbClr val="eceae3"/>
                      </a:solidFill>
                    </a:lnB>
                    <a:solidFill>
                      <a:srgbClr val="eceae3">
                        <a:alpha val="30000"/>
                      </a:srgbClr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95000"/>
                        </a:lnSpc>
                        <a:spcBef>
                          <a:spcPts val="961"/>
                        </a:spcBef>
                      </a:pPr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Consolas"/>
                        </a:rPr>
                        <a:t>x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eceae3"/>
                      </a:solidFill>
                    </a:lnL>
                    <a:lnR w="12240">
                      <a:solidFill>
                        <a:srgbClr val="eceae3"/>
                      </a:solidFill>
                    </a:lnR>
                    <a:lnT w="28080">
                      <a:solidFill>
                        <a:srgbClr val="eceae3"/>
                      </a:solidFill>
                    </a:lnT>
                    <a:lnB w="28080">
                      <a:solidFill>
                        <a:srgbClr val="eceae3"/>
                      </a:solidFill>
                    </a:lnB>
                    <a:solidFill>
                      <a:srgbClr val="eceae3">
                        <a:alpha val="30000"/>
                      </a:srgbClr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95000"/>
                        </a:lnSpc>
                        <a:spcBef>
                          <a:spcPts val="961"/>
                        </a:spcBef>
                      </a:pPr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Consolas"/>
                        </a:rPr>
                        <a:t>x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eceae3"/>
                      </a:solidFill>
                    </a:lnL>
                    <a:lnR w="12240">
                      <a:solidFill>
                        <a:srgbClr val="eceae3"/>
                      </a:solidFill>
                    </a:lnR>
                    <a:lnT w="28080">
                      <a:solidFill>
                        <a:srgbClr val="eceae3"/>
                      </a:solidFill>
                    </a:lnT>
                    <a:lnB w="28080">
                      <a:solidFill>
                        <a:srgbClr val="eceae3"/>
                      </a:solidFill>
                    </a:lnB>
                    <a:solidFill>
                      <a:srgbClr val="eceae3">
                        <a:alpha val="30000"/>
                      </a:srgbClr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95000"/>
                        </a:lnSpc>
                        <a:spcBef>
                          <a:spcPts val="961"/>
                        </a:spcBef>
                      </a:pPr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Consolas"/>
                        </a:rPr>
                        <a:t>x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eceae3"/>
                      </a:solidFill>
                    </a:lnL>
                    <a:lnR w="12240">
                      <a:solidFill>
                        <a:srgbClr val="eceae3"/>
                      </a:solidFill>
                    </a:lnR>
                    <a:lnT w="28080">
                      <a:solidFill>
                        <a:srgbClr val="eceae3"/>
                      </a:solidFill>
                    </a:lnT>
                    <a:lnB w="28080">
                      <a:solidFill>
                        <a:srgbClr val="eceae3"/>
                      </a:solidFill>
                    </a:lnB>
                    <a:solidFill>
                      <a:srgbClr val="eceae3">
                        <a:alpha val="30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501" name="CustomShape 30"/>
          <p:cNvSpPr/>
          <p:nvPr/>
        </p:nvSpPr>
        <p:spPr>
          <a:xfrm rot="16200000">
            <a:off x="7167600" y="4188240"/>
            <a:ext cx="291600" cy="2230200"/>
          </a:xfrm>
          <a:prstGeom prst="leftBrace">
            <a:avLst>
              <a:gd name="adj1" fmla="val 91897"/>
              <a:gd name="adj2" fmla="val 50000"/>
            </a:avLst>
          </a:prstGeom>
          <a:noFill/>
          <a:ln w="31680">
            <a:solidFill>
              <a:schemeClr val="accent5">
                <a:lumMod val="20000"/>
                <a:lumOff val="80000"/>
              </a:schemeClr>
            </a:solidFill>
            <a:round/>
          </a:ln>
          <a:effectLst>
            <a:outerShdw algn="ctr" dir="2700000" dist="17309" rotWithShape="0">
              <a:schemeClr val="bg1">
                <a:lumMod val="75000"/>
                <a:lumOff val="25000"/>
              </a:scheme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502" name="Line 31"/>
          <p:cNvSpPr/>
          <p:nvPr/>
        </p:nvSpPr>
        <p:spPr>
          <a:xfrm flipV="1">
            <a:off x="5982840" y="5169240"/>
            <a:ext cx="0" cy="359280"/>
          </a:xfrm>
          <a:prstGeom prst="line">
            <a:avLst/>
          </a:prstGeom>
          <a:ln w="38160">
            <a:solidFill>
              <a:schemeClr val="accent5">
                <a:lumMod val="20000"/>
                <a:lumOff val="80000"/>
              </a:schemeClr>
            </a:solidFill>
            <a:round/>
            <a:tailEnd len="med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503" name="CustomShape 32"/>
          <p:cNvSpPr/>
          <p:nvPr/>
        </p:nvSpPr>
        <p:spPr>
          <a:xfrm>
            <a:off x="6378120" y="5441040"/>
            <a:ext cx="145980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ffffff"/>
                </a:solidFill>
                <a:latin typeface="Consolas"/>
                <a:ea typeface="DejaVu Sans"/>
              </a:rPr>
              <a:t>Perm(2)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504" name="CustomShape 33"/>
          <p:cNvSpPr/>
          <p:nvPr/>
        </p:nvSpPr>
        <p:spPr>
          <a:xfrm>
            <a:off x="5980320" y="4385520"/>
            <a:ext cx="470160" cy="218160"/>
          </a:xfrm>
          <a:custGeom>
            <a:avLst/>
            <a:gdLst/>
            <a:ahLst/>
            <a:rect l="l" t="t" r="r" b="b"/>
            <a:pathLst>
              <a:path w="10083" h="9919">
                <a:moveTo>
                  <a:pt x="0" y="9919"/>
                </a:moveTo>
                <a:cubicBezTo>
                  <a:pt x="280" y="8977"/>
                  <a:pt x="646" y="4925"/>
                  <a:pt x="1461" y="3272"/>
                </a:cubicBezTo>
                <a:cubicBezTo>
                  <a:pt x="2276" y="1619"/>
                  <a:pt x="3773" y="-9"/>
                  <a:pt x="4888" y="1"/>
                </a:cubicBezTo>
                <a:cubicBezTo>
                  <a:pt x="6003" y="11"/>
                  <a:pt x="7256" y="1667"/>
                  <a:pt x="8149" y="3333"/>
                </a:cubicBezTo>
                <a:cubicBezTo>
                  <a:pt x="9043" y="5001"/>
                  <a:pt x="9675" y="8494"/>
                  <a:pt x="10083" y="9870"/>
                </a:cubicBezTo>
              </a:path>
            </a:pathLst>
          </a:custGeom>
          <a:noFill/>
          <a:ln w="38160">
            <a:solidFill>
              <a:schemeClr val="accent5">
                <a:lumMod val="20000"/>
                <a:lumOff val="80000"/>
              </a:schemeClr>
            </a:solidFill>
            <a:round/>
            <a:headEnd len="med" type="triangle" w="med"/>
            <a:tailEnd len="med" type="triangle" w="med"/>
          </a:ln>
          <a:effectLst>
            <a:outerShdw algn="ctr" dir="2700000" dist="17309" rotWithShape="0">
              <a:schemeClr val="bg1">
                <a:lumMod val="95000"/>
                <a:lumOff val="5000"/>
              </a:scheme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505" name="CustomShape 34"/>
          <p:cNvSpPr/>
          <p:nvPr/>
        </p:nvSpPr>
        <p:spPr>
          <a:xfrm>
            <a:off x="5987160" y="4254840"/>
            <a:ext cx="893160" cy="348840"/>
          </a:xfrm>
          <a:custGeom>
            <a:avLst/>
            <a:gdLst/>
            <a:ahLst/>
            <a:rect l="l" t="t" r="r" b="b"/>
            <a:pathLst>
              <a:path w="10083" h="9919">
                <a:moveTo>
                  <a:pt x="0" y="9919"/>
                </a:moveTo>
                <a:cubicBezTo>
                  <a:pt x="280" y="8977"/>
                  <a:pt x="646" y="4925"/>
                  <a:pt x="1461" y="3272"/>
                </a:cubicBezTo>
                <a:cubicBezTo>
                  <a:pt x="2276" y="1619"/>
                  <a:pt x="3773" y="-9"/>
                  <a:pt x="4888" y="1"/>
                </a:cubicBezTo>
                <a:cubicBezTo>
                  <a:pt x="6003" y="11"/>
                  <a:pt x="7256" y="1667"/>
                  <a:pt x="8149" y="3333"/>
                </a:cubicBezTo>
                <a:cubicBezTo>
                  <a:pt x="9043" y="5001"/>
                  <a:pt x="9675" y="8494"/>
                  <a:pt x="10083" y="9870"/>
                </a:cubicBezTo>
              </a:path>
            </a:pathLst>
          </a:custGeom>
          <a:noFill/>
          <a:ln w="38160">
            <a:solidFill>
              <a:schemeClr val="accent5">
                <a:lumMod val="20000"/>
                <a:lumOff val="80000"/>
              </a:schemeClr>
            </a:solidFill>
            <a:round/>
            <a:headEnd len="med" type="triangle" w="med"/>
            <a:tailEnd len="med" type="triangle" w="med"/>
          </a:ln>
          <a:effectLst>
            <a:outerShdw algn="ctr" dir="2700000" dist="17309" rotWithShape="0">
              <a:schemeClr val="bg1">
                <a:lumMod val="95000"/>
                <a:lumOff val="5000"/>
              </a:scheme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506" name="CustomShape 35"/>
          <p:cNvSpPr/>
          <p:nvPr/>
        </p:nvSpPr>
        <p:spPr>
          <a:xfrm>
            <a:off x="5969520" y="4191120"/>
            <a:ext cx="1319040" cy="415080"/>
          </a:xfrm>
          <a:custGeom>
            <a:avLst/>
            <a:gdLst/>
            <a:ahLst/>
            <a:rect l="l" t="t" r="r" b="b"/>
            <a:pathLst>
              <a:path w="10083" h="9919">
                <a:moveTo>
                  <a:pt x="0" y="9919"/>
                </a:moveTo>
                <a:cubicBezTo>
                  <a:pt x="280" y="8977"/>
                  <a:pt x="646" y="4925"/>
                  <a:pt x="1461" y="3272"/>
                </a:cubicBezTo>
                <a:cubicBezTo>
                  <a:pt x="2276" y="1619"/>
                  <a:pt x="3773" y="-9"/>
                  <a:pt x="4888" y="1"/>
                </a:cubicBezTo>
                <a:cubicBezTo>
                  <a:pt x="6003" y="11"/>
                  <a:pt x="7256" y="1667"/>
                  <a:pt x="8149" y="3333"/>
                </a:cubicBezTo>
                <a:cubicBezTo>
                  <a:pt x="9043" y="5001"/>
                  <a:pt x="9675" y="8494"/>
                  <a:pt x="10083" y="9870"/>
                </a:cubicBezTo>
              </a:path>
            </a:pathLst>
          </a:custGeom>
          <a:noFill/>
          <a:ln w="38160">
            <a:solidFill>
              <a:schemeClr val="accent5">
                <a:lumMod val="20000"/>
                <a:lumOff val="80000"/>
              </a:schemeClr>
            </a:solidFill>
            <a:round/>
            <a:headEnd len="med" type="triangle" w="med"/>
            <a:tailEnd len="med" type="triangle" w="med"/>
          </a:ln>
          <a:effectLst>
            <a:outerShdw algn="ctr" dir="2700000" dist="17309" rotWithShape="0">
              <a:schemeClr val="bg1">
                <a:lumMod val="95000"/>
                <a:lumOff val="5000"/>
              </a:scheme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507" name="CustomShape 36"/>
          <p:cNvSpPr/>
          <p:nvPr/>
        </p:nvSpPr>
        <p:spPr>
          <a:xfrm>
            <a:off x="5969520" y="4138200"/>
            <a:ext cx="1776240" cy="443160"/>
          </a:xfrm>
          <a:custGeom>
            <a:avLst/>
            <a:gdLst/>
            <a:ahLst/>
            <a:rect l="l" t="t" r="r" b="b"/>
            <a:pathLst>
              <a:path w="10083" h="9919">
                <a:moveTo>
                  <a:pt x="0" y="9919"/>
                </a:moveTo>
                <a:cubicBezTo>
                  <a:pt x="280" y="8977"/>
                  <a:pt x="646" y="4925"/>
                  <a:pt x="1461" y="3272"/>
                </a:cubicBezTo>
                <a:cubicBezTo>
                  <a:pt x="2276" y="1619"/>
                  <a:pt x="3773" y="-9"/>
                  <a:pt x="4888" y="1"/>
                </a:cubicBezTo>
                <a:cubicBezTo>
                  <a:pt x="6003" y="11"/>
                  <a:pt x="7256" y="1667"/>
                  <a:pt x="8149" y="3333"/>
                </a:cubicBezTo>
                <a:cubicBezTo>
                  <a:pt x="9043" y="5001"/>
                  <a:pt x="9675" y="8494"/>
                  <a:pt x="10083" y="9870"/>
                </a:cubicBezTo>
              </a:path>
            </a:pathLst>
          </a:custGeom>
          <a:noFill/>
          <a:ln w="38160">
            <a:solidFill>
              <a:schemeClr val="accent5">
                <a:lumMod val="20000"/>
                <a:lumOff val="80000"/>
              </a:schemeClr>
            </a:solidFill>
            <a:round/>
            <a:headEnd len="med" type="triangle" w="med"/>
            <a:tailEnd len="med" type="triangle" w="med"/>
          </a:ln>
          <a:effectLst>
            <a:outerShdw algn="ctr" dir="2700000" dist="17309" rotWithShape="0">
              <a:schemeClr val="bg1">
                <a:lumMod val="95000"/>
                <a:lumOff val="5000"/>
              </a:scheme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508" name="CustomShape 37"/>
          <p:cNvSpPr/>
          <p:nvPr/>
        </p:nvSpPr>
        <p:spPr>
          <a:xfrm>
            <a:off x="5954760" y="4079520"/>
            <a:ext cx="2238480" cy="505440"/>
          </a:xfrm>
          <a:custGeom>
            <a:avLst/>
            <a:gdLst/>
            <a:ahLst/>
            <a:rect l="l" t="t" r="r" b="b"/>
            <a:pathLst>
              <a:path w="10083" h="9919">
                <a:moveTo>
                  <a:pt x="0" y="9919"/>
                </a:moveTo>
                <a:cubicBezTo>
                  <a:pt x="280" y="8977"/>
                  <a:pt x="646" y="4925"/>
                  <a:pt x="1461" y="3272"/>
                </a:cubicBezTo>
                <a:cubicBezTo>
                  <a:pt x="2276" y="1619"/>
                  <a:pt x="3773" y="-9"/>
                  <a:pt x="4888" y="1"/>
                </a:cubicBezTo>
                <a:cubicBezTo>
                  <a:pt x="6003" y="11"/>
                  <a:pt x="7256" y="1667"/>
                  <a:pt x="8149" y="3333"/>
                </a:cubicBezTo>
                <a:cubicBezTo>
                  <a:pt x="9043" y="5001"/>
                  <a:pt x="9675" y="8494"/>
                  <a:pt x="10083" y="9870"/>
                </a:cubicBezTo>
              </a:path>
            </a:pathLst>
          </a:custGeom>
          <a:noFill/>
          <a:ln w="38160">
            <a:solidFill>
              <a:schemeClr val="accent5">
                <a:lumMod val="20000"/>
                <a:lumOff val="80000"/>
              </a:schemeClr>
            </a:solidFill>
            <a:round/>
            <a:headEnd len="med" type="triangle" w="med"/>
            <a:tailEnd len="med" type="triangle" w="med"/>
          </a:ln>
          <a:effectLst>
            <a:outerShdw algn="ctr" dir="2700000" dist="17309" rotWithShape="0">
              <a:schemeClr val="bg1">
                <a:lumMod val="95000"/>
                <a:lumOff val="5000"/>
              </a:schemeClr>
            </a:outerShdw>
          </a:effectLst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p14:dur="10"/>
    </mc:Choice>
    <mc:Fallback>
      <p:transition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CustomShape 1"/>
          <p:cNvSpPr/>
          <p:nvPr/>
        </p:nvSpPr>
        <p:spPr>
          <a:xfrm>
            <a:off x="11566440" y="6525000"/>
            <a:ext cx="428040" cy="19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73F05DC3-0165-447E-917F-FDA6746D95C2}" type="slidenum">
              <a:rPr b="0" lang="en-US" sz="100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00" spc="-1" strike="noStrike">
              <a:latin typeface="Arial"/>
            </a:endParaRPr>
          </a:p>
        </p:txBody>
      </p:sp>
      <p:sp>
        <p:nvSpPr>
          <p:cNvPr id="510" name="CustomShape 2"/>
          <p:cNvSpPr/>
          <p:nvPr/>
        </p:nvSpPr>
        <p:spPr>
          <a:xfrm>
            <a:off x="188640" y="40320"/>
            <a:ext cx="9576720" cy="1110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 anchor="ctr">
            <a:normAutofit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</a:rPr>
              <a:t>Generating Permutations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511" name="CustomShape 3"/>
          <p:cNvSpPr/>
          <p:nvPr/>
        </p:nvSpPr>
        <p:spPr>
          <a:xfrm>
            <a:off x="188640" y="40320"/>
            <a:ext cx="9576720" cy="1110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12" name="CustomShape 4"/>
          <p:cNvSpPr/>
          <p:nvPr/>
        </p:nvSpPr>
        <p:spPr>
          <a:xfrm>
            <a:off x="581040" y="1195920"/>
            <a:ext cx="11027520" cy="50994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>
            <a:sp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static void Perm&lt;T&gt;(T[] arr, int k)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{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  </a:t>
            </a:r>
            <a:r>
              <a:rPr b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if (k &gt;= arr.Length)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    </a:t>
            </a:r>
            <a:r>
              <a:rPr b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Print(arr);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  </a:t>
            </a:r>
            <a:r>
              <a:rPr b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else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  </a:t>
            </a:r>
            <a:r>
              <a:rPr b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{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    </a:t>
            </a:r>
            <a:r>
              <a:rPr b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Perm(arr, k + 1);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    </a:t>
            </a:r>
            <a:r>
              <a:rPr b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for (int i = k + 1; i &lt; arr.Length; i++)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    </a:t>
            </a:r>
            <a:r>
              <a:rPr b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{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      </a:t>
            </a:r>
            <a:r>
              <a:rPr b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Swap(ref arr[k], ref arr[i]);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      </a:t>
            </a:r>
            <a:r>
              <a:rPr b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Perm(arr, k + 1);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      </a:t>
            </a:r>
            <a:r>
              <a:rPr b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Swap(ref arr[k], ref arr[i]);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    </a:t>
            </a:r>
            <a:r>
              <a:rPr b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}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  </a:t>
            </a:r>
            <a:r>
              <a:rPr b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}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}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513" name="CustomShape 5"/>
          <p:cNvSpPr/>
          <p:nvPr/>
        </p:nvSpPr>
        <p:spPr>
          <a:xfrm>
            <a:off x="7743960" y="1195920"/>
            <a:ext cx="3864600" cy="391644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4" name="CustomShape 6"/>
          <p:cNvSpPr/>
          <p:nvPr/>
        </p:nvSpPr>
        <p:spPr>
          <a:xfrm>
            <a:off x="7743960" y="5113080"/>
            <a:ext cx="3864600" cy="122148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80000" rIns="180000" tIns="108000" bIns="108000">
            <a:sp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var arr = new int[] 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  </a:t>
            </a:r>
            <a:r>
              <a:rPr b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{ 1, 2, 3, 4 };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fbeedc"/>
                </a:solidFill>
                <a:latin typeface="Consolas"/>
                <a:ea typeface="DejaVu Sans"/>
              </a:rPr>
              <a:t>Perm(arr, 0);</a:t>
            </a:r>
            <a:endParaRPr b="0" lang="en-US" sz="2200" spc="-1" strike="noStrike">
              <a:latin typeface="Arial"/>
            </a:endParaRPr>
          </a:p>
        </p:txBody>
      </p:sp>
      <p:pic>
        <p:nvPicPr>
          <p:cNvPr id="515" name="Picture 19" descr=""/>
          <p:cNvPicPr/>
          <p:nvPr/>
        </p:nvPicPr>
        <p:blipFill>
          <a:blip r:embed="rId1"/>
          <a:stretch/>
        </p:blipFill>
        <p:spPr>
          <a:xfrm>
            <a:off x="7963560" y="1447920"/>
            <a:ext cx="3425400" cy="34315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p14:dur="10"/>
    </mc:Choice>
    <mc:Fallback>
      <p:transition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CustomShape 1"/>
          <p:cNvSpPr/>
          <p:nvPr/>
        </p:nvSpPr>
        <p:spPr>
          <a:xfrm>
            <a:off x="912960" y="4899240"/>
            <a:ext cx="10362600" cy="81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 anchor="ctr">
            <a:noAutofit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</a:rPr>
              <a:t>Generating Permutations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517" name="CustomShape 2"/>
          <p:cNvSpPr/>
          <p:nvPr/>
        </p:nvSpPr>
        <p:spPr>
          <a:xfrm>
            <a:off x="190440" y="1151280"/>
            <a:ext cx="11804040" cy="5569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>
            <a:noAutofit/>
          </a:bodyPr>
          <a:p>
            <a:pPr marL="304920" indent="-30420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197" strike="noStrike">
                <a:solidFill>
                  <a:srgbClr val="ffffff"/>
                </a:solidFill>
                <a:latin typeface="Calibri"/>
              </a:rPr>
              <a:t>Live Demo</a:t>
            </a:r>
            <a:endParaRPr b="0" lang="en-US" sz="3400" spc="-1" strike="noStrike">
              <a:latin typeface="Arial"/>
            </a:endParaRPr>
          </a:p>
        </p:txBody>
      </p:sp>
      <p:pic>
        <p:nvPicPr>
          <p:cNvPr id="518" name="Picture 2" descr=""/>
          <p:cNvPicPr/>
          <p:nvPr/>
        </p:nvPicPr>
        <p:blipFill>
          <a:blip r:embed="rId1"/>
          <a:stretch/>
        </p:blipFill>
        <p:spPr>
          <a:xfrm>
            <a:off x="2589120" y="1120680"/>
            <a:ext cx="7009560" cy="34394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p14:dur="10"/>
    </mc:Choice>
    <mc:Fallback>
      <p:transition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CustomShape 1"/>
          <p:cNvSpPr/>
          <p:nvPr/>
        </p:nvSpPr>
        <p:spPr>
          <a:xfrm>
            <a:off x="11566440" y="6525000"/>
            <a:ext cx="428040" cy="19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B5B3C5A4-6057-4B88-BB78-571E851425E3}" type="slidenum">
              <a:rPr b="0" lang="en-US" sz="100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00" spc="-1" strike="noStrike">
              <a:latin typeface="Arial"/>
            </a:endParaRPr>
          </a:p>
        </p:txBody>
      </p:sp>
      <p:sp>
        <p:nvSpPr>
          <p:cNvPr id="520" name="CustomShape 2"/>
          <p:cNvSpPr/>
          <p:nvPr/>
        </p:nvSpPr>
        <p:spPr>
          <a:xfrm>
            <a:off x="190440" y="1151280"/>
            <a:ext cx="11804040" cy="5569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>
            <a:normAutofit fontScale="39000"/>
          </a:bodyPr>
          <a:p>
            <a:pPr marL="304920" indent="-30420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</a:rPr>
              <a:t>We have a set of elements, with repetition</a:t>
            </a:r>
            <a:endParaRPr b="0" lang="en-US" sz="3400" spc="-1" strike="noStrike">
              <a:latin typeface="Arial"/>
            </a:endParaRPr>
          </a:p>
          <a:p>
            <a:pPr lvl="1" marL="609480" indent="-23076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E. g. set = { 3, 5, 1, 5, 5 }</a:t>
            </a:r>
            <a:endParaRPr b="0" lang="en-US" sz="3200" spc="-1" strike="noStrike">
              <a:latin typeface="Arial"/>
            </a:endParaRPr>
          </a:p>
          <a:p>
            <a:pPr marL="304920" indent="-30420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</a:rPr>
              <a:t>We want to generate all unique permutations (without duplicates):</a:t>
            </a:r>
            <a:endParaRPr b="0" lang="en-US" sz="3400" spc="-1" strike="noStrike">
              <a:latin typeface="Arial"/>
            </a:endParaRPr>
          </a:p>
          <a:p>
            <a:pPr lvl="1" marL="609480" indent="-23076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{ 1, 3, 5, 5, 5 }   { 1, 5, 3, 5, 5 }   { 1, 5, 5, 3, 5 }   { 1, 5, 5, 5, 3 }</a:t>
            </a:r>
            <a:endParaRPr b="0" lang="en-US" sz="3200" spc="-1" strike="noStrike">
              <a:latin typeface="Arial"/>
            </a:endParaRPr>
          </a:p>
          <a:p>
            <a:pPr lvl="1" marL="609480" indent="-23076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{ 3, 1, 5, 5, 5 }   { 3, 5, 1, 5, 5 }   { 3, 5, 5, 1, 5 }   { 3, 5, 5, 5, 1 }</a:t>
            </a:r>
            <a:endParaRPr b="0" lang="en-US" sz="3200" spc="-1" strike="noStrike">
              <a:latin typeface="Arial"/>
            </a:endParaRPr>
          </a:p>
          <a:p>
            <a:pPr lvl="1" marL="609480" indent="-23076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{ 5, 1, 3, 5, 5 }   { 5, 1, 5, 3, 5 }   { 5, 1, 5, 5, 3 }   { 5, 3, 1, 5, 5 }</a:t>
            </a:r>
            <a:endParaRPr b="0" lang="en-US" sz="3200" spc="-1" strike="noStrike">
              <a:latin typeface="Arial"/>
            </a:endParaRPr>
          </a:p>
          <a:p>
            <a:pPr lvl="1" marL="609480" indent="-23076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{ 5, 3, 5, 1, 5 }   { 5, 3, 5, 5, 1 }   { 5, 5, 1, 3, 5 }   { 5, 5, 1, 5, 3 }</a:t>
            </a:r>
            <a:endParaRPr b="0" lang="en-US" sz="3200" spc="-1" strike="noStrike">
              <a:latin typeface="Arial"/>
            </a:endParaRPr>
          </a:p>
          <a:p>
            <a:pPr lvl="1" marL="609480" indent="-23076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{ 5, 5, 3, 1, 5 }   { 5, 5, 3, 5, 1 }   { 5, 5, 5, 1, 3 }   { 5, 5, 5, 3, 1 }</a:t>
            </a:r>
            <a:endParaRPr b="0" lang="en-US" sz="3200" spc="-1" strike="noStrike">
              <a:latin typeface="Arial"/>
            </a:endParaRPr>
          </a:p>
          <a:p>
            <a:pPr marL="304920" indent="-30420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</a:rPr>
              <a:t>We want to efficiently avoid the repeating ones</a:t>
            </a:r>
            <a:endParaRPr b="0" lang="en-US" sz="3400" spc="-1" strike="noStrike">
              <a:latin typeface="Arial"/>
            </a:endParaRPr>
          </a:p>
          <a:p>
            <a:pPr lvl="1" marL="609480" indent="-23076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i.e. to work fast for { 1, 5, 5, 5, 5, 5, 5, 5, 5, 5, 5, 5, 5, 5, 5, 5, 5, 5, 5, 5}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521" name="CustomShape 3"/>
          <p:cNvSpPr/>
          <p:nvPr/>
        </p:nvSpPr>
        <p:spPr>
          <a:xfrm>
            <a:off x="188640" y="40320"/>
            <a:ext cx="9576720" cy="1110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 anchor="ctr">
            <a:noAutofit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</a:rPr>
              <a:t>Permutations with Repetition</a:t>
            </a:r>
            <a:endParaRPr b="0" lang="en-US" sz="4000" spc="-1" strike="noStrike">
              <a:latin typeface="Arial"/>
            </a:endParaRPr>
          </a:p>
        </p:txBody>
      </p:sp>
    </p:spTree>
  </p:cSld>
  <mc:AlternateContent>
    <mc:Choice Requires="p14">
      <p:transition p14:dur="10"/>
    </mc:Choice>
    <mc:Fallback>
      <p:transition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CustomShape 1"/>
          <p:cNvSpPr/>
          <p:nvPr/>
        </p:nvSpPr>
        <p:spPr>
          <a:xfrm>
            <a:off x="11566440" y="6524640"/>
            <a:ext cx="428040" cy="196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7E89424A-37EA-415D-BF34-60CBE2A6EA3F}" type="slidenum">
              <a:rPr b="0" lang="en-US" sz="1000" spc="-1" strike="noStrike">
                <a:solidFill>
                  <a:srgbClr val="ffffff"/>
                </a:solidFill>
                <a:latin typeface="Calibri"/>
              </a:rPr>
              <a:t>28</a:t>
            </a:fld>
            <a:endParaRPr b="0" lang="en-US" sz="1000" spc="-1" strike="noStrike">
              <a:latin typeface="Arial"/>
            </a:endParaRPr>
          </a:p>
        </p:txBody>
      </p:sp>
      <p:sp>
        <p:nvSpPr>
          <p:cNvPr id="523" name="CustomShape 2"/>
          <p:cNvSpPr/>
          <p:nvPr/>
        </p:nvSpPr>
        <p:spPr>
          <a:xfrm>
            <a:off x="190440" y="1151280"/>
            <a:ext cx="11804040" cy="5569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>
            <a:normAutofit/>
          </a:bodyPr>
          <a:p>
            <a:pPr marL="304920" indent="-30420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Algorithm </a:t>
            </a:r>
            <a:r>
              <a:rPr b="1" lang="en-US" sz="3200" spc="-1" strike="noStrike">
                <a:solidFill>
                  <a:srgbClr val="f3cd60"/>
                </a:solidFill>
                <a:latin typeface="Consolas"/>
              </a:rPr>
              <a:t>PermRep(s</a:t>
            </a:r>
            <a:r>
              <a:rPr b="1" lang="en-US" sz="3200" spc="-1" strike="noStrike">
                <a:solidFill>
                  <a:srgbClr val="f3cd60"/>
                </a:solidFill>
                <a:latin typeface="Calibri"/>
              </a:rPr>
              <a:t>, </a:t>
            </a:r>
            <a:r>
              <a:rPr b="1" lang="en-US" sz="3200" spc="-1" strike="noStrike">
                <a:solidFill>
                  <a:srgbClr val="f3cd60"/>
                </a:solidFill>
                <a:latin typeface="Consolas"/>
              </a:rPr>
              <a:t>e)</a:t>
            </a: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 permutes the items [</a:t>
            </a:r>
            <a:r>
              <a:rPr b="1" lang="en-US" sz="3200" spc="-1" strike="noStrike">
                <a:solidFill>
                  <a:srgbClr val="f3cd60"/>
                </a:solidFill>
                <a:latin typeface="Consolas"/>
              </a:rPr>
              <a:t>s</a:t>
            </a: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 … </a:t>
            </a:r>
            <a:r>
              <a:rPr b="1" lang="en-US" sz="3200" spc="-1" strike="noStrike">
                <a:solidFill>
                  <a:srgbClr val="f3cd60"/>
                </a:solidFill>
                <a:latin typeface="Consolas"/>
              </a:rPr>
              <a:t>e</a:t>
            </a: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]</a:t>
            </a:r>
            <a:endParaRPr b="0" lang="en-US" sz="3200" spc="-1" strike="noStrike">
              <a:latin typeface="Arial"/>
            </a:endParaRPr>
          </a:p>
          <a:p>
            <a:pPr lvl="1" marL="609480" indent="-23076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3000" spc="-1" strike="noStrike">
                <a:solidFill>
                  <a:srgbClr val="ffffff"/>
                </a:solidFill>
                <a:latin typeface="Calibri"/>
              </a:rPr>
              <a:t>Exchange the item at positions </a:t>
            </a:r>
            <a:r>
              <a:rPr b="1" i="1" lang="en-US" sz="3000" spc="-1" strike="noStrike">
                <a:solidFill>
                  <a:srgbClr val="f3cd60"/>
                </a:solidFill>
                <a:latin typeface="Consolas"/>
              </a:rPr>
              <a:t>l</a:t>
            </a:r>
            <a:r>
              <a:rPr b="0" lang="en-US" sz="3000" spc="-1" strike="noStrike">
                <a:solidFill>
                  <a:srgbClr val="ffffff"/>
                </a:solidFill>
                <a:latin typeface="Calibri"/>
              </a:rPr>
              <a:t> = </a:t>
            </a:r>
            <a:r>
              <a:rPr b="1" lang="en-US" sz="3000" spc="-1" strike="noStrike">
                <a:solidFill>
                  <a:srgbClr val="f3cd60"/>
                </a:solidFill>
                <a:latin typeface="Calibri"/>
              </a:rPr>
              <a:t>k</a:t>
            </a:r>
            <a:r>
              <a:rPr b="0" lang="en-US" sz="3000" spc="-1" strike="noStrike">
                <a:solidFill>
                  <a:srgbClr val="f3cd60"/>
                </a:solidFill>
                <a:latin typeface="Calibri"/>
              </a:rPr>
              <a:t> … </a:t>
            </a:r>
            <a:r>
              <a:rPr b="1" lang="en-US" sz="3000" spc="-1" strike="noStrike">
                <a:solidFill>
                  <a:srgbClr val="f3cd60"/>
                </a:solidFill>
                <a:latin typeface="Calibri"/>
              </a:rPr>
              <a:t>n-2</a:t>
            </a:r>
            <a:r>
              <a:rPr b="0" lang="en-US" sz="3000" spc="-1" strike="noStrike">
                <a:solidFill>
                  <a:srgbClr val="ffffff"/>
                </a:solidFill>
                <a:latin typeface="Calibri"/>
              </a:rPr>
              <a:t> with items at </a:t>
            </a:r>
            <a:r>
              <a:rPr b="1" i="1" lang="en-US" sz="3000" spc="-1" strike="noStrike">
                <a:solidFill>
                  <a:srgbClr val="f3cd60"/>
                </a:solidFill>
                <a:latin typeface="Consolas"/>
              </a:rPr>
              <a:t>l</a:t>
            </a:r>
            <a:r>
              <a:rPr b="0" lang="en-US" sz="3000" spc="-1" strike="noStrike">
                <a:solidFill>
                  <a:srgbClr val="f3cd60"/>
                </a:solidFill>
                <a:latin typeface="Calibri"/>
              </a:rPr>
              <a:t> … </a:t>
            </a:r>
            <a:r>
              <a:rPr b="1" lang="en-US" sz="3000" spc="-1" strike="noStrike">
                <a:solidFill>
                  <a:srgbClr val="f3cd60"/>
                </a:solidFill>
                <a:latin typeface="Calibri"/>
              </a:rPr>
              <a:t>n-1</a:t>
            </a:r>
            <a:endParaRPr b="0" lang="en-US" sz="3000" spc="-1" strike="noStrike">
              <a:latin typeface="Arial"/>
            </a:endParaRPr>
          </a:p>
          <a:p>
            <a:pPr lvl="1" marL="609480" indent="-23076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3000" spc="-1" strike="noStrike">
                <a:solidFill>
                  <a:srgbClr val="ffffff"/>
                </a:solidFill>
                <a:latin typeface="Calibri"/>
              </a:rPr>
              <a:t>Call </a:t>
            </a:r>
            <a:r>
              <a:rPr b="1" lang="en-US" sz="3000" spc="-1" strike="noStrike">
                <a:solidFill>
                  <a:srgbClr val="f3cd60"/>
                </a:solidFill>
                <a:latin typeface="Consolas"/>
              </a:rPr>
              <a:t>PermRep(</a:t>
            </a:r>
            <a:r>
              <a:rPr b="1" i="1" lang="en-US" sz="3000" spc="-1" strike="noStrike">
                <a:solidFill>
                  <a:srgbClr val="f3cd60"/>
                </a:solidFill>
                <a:latin typeface="Consolas"/>
              </a:rPr>
              <a:t>l</a:t>
            </a:r>
            <a:r>
              <a:rPr b="1" lang="en-US" sz="3000" spc="-1" strike="noStrike">
                <a:solidFill>
                  <a:srgbClr val="f3cd60"/>
                </a:solidFill>
                <a:latin typeface="Calibri"/>
              </a:rPr>
              <a:t> </a:t>
            </a:r>
            <a:r>
              <a:rPr b="1" lang="en-US" sz="3000" spc="-1" strike="noStrike">
                <a:solidFill>
                  <a:srgbClr val="f3cd60"/>
                </a:solidFill>
                <a:latin typeface="Consolas"/>
              </a:rPr>
              <a:t>+</a:t>
            </a:r>
            <a:r>
              <a:rPr b="1" lang="en-US" sz="3000" spc="-1" strike="noStrike">
                <a:solidFill>
                  <a:srgbClr val="f3cd60"/>
                </a:solidFill>
                <a:latin typeface="Calibri"/>
              </a:rPr>
              <a:t> </a:t>
            </a:r>
            <a:r>
              <a:rPr b="1" lang="en-US" sz="3000" spc="-1" strike="noStrike">
                <a:solidFill>
                  <a:srgbClr val="f3cd60"/>
                </a:solidFill>
                <a:latin typeface="Consolas"/>
              </a:rPr>
              <a:t>1)</a:t>
            </a:r>
            <a:r>
              <a:rPr b="0" lang="en-US" sz="3000" spc="-1" strike="noStrike">
                <a:solidFill>
                  <a:srgbClr val="ffffff"/>
                </a:solidFill>
                <a:latin typeface="Calibri"/>
              </a:rPr>
              <a:t> to permute the rest of the array</a:t>
            </a:r>
            <a:endParaRPr b="0" lang="en-US" sz="3000" spc="-1" strike="noStrike">
              <a:latin typeface="Arial"/>
            </a:endParaRPr>
          </a:p>
        </p:txBody>
      </p:sp>
      <p:sp>
        <p:nvSpPr>
          <p:cNvPr id="524" name="CustomShape 3"/>
          <p:cNvSpPr/>
          <p:nvPr/>
        </p:nvSpPr>
        <p:spPr>
          <a:xfrm>
            <a:off x="188640" y="40320"/>
            <a:ext cx="9576720" cy="1110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 anchor="ctr">
            <a:noAutofit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</a:rPr>
              <a:t>Algorithm: Permutations with Repetition</a:t>
            </a:r>
            <a:endParaRPr b="0" lang="en-US" sz="4000" spc="-1" strike="noStrike">
              <a:latin typeface="Arial"/>
            </a:endParaRPr>
          </a:p>
        </p:txBody>
      </p:sp>
      <p:grpSp>
        <p:nvGrpSpPr>
          <p:cNvPr id="525" name="Group 4"/>
          <p:cNvGrpSpPr/>
          <p:nvPr/>
        </p:nvGrpSpPr>
        <p:grpSpPr>
          <a:xfrm>
            <a:off x="559080" y="3276720"/>
            <a:ext cx="3475440" cy="2810520"/>
            <a:chOff x="559080" y="3276720"/>
            <a:chExt cx="3475440" cy="2810520"/>
          </a:xfrm>
        </p:grpSpPr>
        <p:sp>
          <p:nvSpPr>
            <p:cNvPr id="526" name="CustomShape 5"/>
            <p:cNvSpPr/>
            <p:nvPr/>
          </p:nvSpPr>
          <p:spPr>
            <a:xfrm>
              <a:off x="559080" y="3733920"/>
              <a:ext cx="3475440" cy="235332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600">
              <a:solidFill>
                <a:schemeClr val="accent5">
                  <a:lumMod val="60000"/>
                  <a:lumOff val="4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27" name="CustomShape 6"/>
            <p:cNvSpPr/>
            <p:nvPr/>
          </p:nvSpPr>
          <p:spPr>
            <a:xfrm>
              <a:off x="559080" y="3276720"/>
              <a:ext cx="3475440" cy="456480"/>
            </a:xfrm>
            <a:prstGeom prst="rect">
              <a:avLst/>
            </a:prstGeom>
            <a:solidFill>
              <a:srgbClr val="d9d5c7">
                <a:alpha val="40000"/>
              </a:srgbClr>
            </a:solidFill>
            <a:ln w="12600">
              <a:solidFill>
                <a:schemeClr val="accent5">
                  <a:lumMod val="60000"/>
                  <a:lumOff val="4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28" name="CustomShape 7"/>
            <p:cNvSpPr/>
            <p:nvPr/>
          </p:nvSpPr>
          <p:spPr>
            <a:xfrm>
              <a:off x="831960" y="3276720"/>
              <a:ext cx="2922840" cy="4557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fffff"/>
                  </a:solidFill>
                  <a:latin typeface="Consolas"/>
                  <a:ea typeface="DejaVu Sans"/>
                </a:rPr>
                <a:t>PermRep(0, n-1)</a:t>
              </a:r>
              <a:endParaRPr b="0" lang="en-US" sz="2400" spc="-1" strike="noStrike">
                <a:latin typeface="Arial"/>
              </a:endParaRPr>
            </a:p>
          </p:txBody>
        </p:sp>
      </p:grpSp>
      <p:graphicFrame>
        <p:nvGraphicFramePr>
          <p:cNvPr id="529" name="Table 8"/>
          <p:cNvGraphicFramePr/>
          <p:nvPr/>
        </p:nvGraphicFramePr>
        <p:xfrm>
          <a:off x="974880" y="4646520"/>
          <a:ext cx="2670480" cy="375840"/>
        </p:xfrm>
        <a:graphic>
          <a:graphicData uri="http://schemas.openxmlformats.org/drawingml/2006/table">
            <a:tbl>
              <a:tblPr/>
              <a:tblGrid>
                <a:gridCol w="444960"/>
                <a:gridCol w="444960"/>
                <a:gridCol w="444960"/>
                <a:gridCol w="444960"/>
                <a:gridCol w="444960"/>
                <a:gridCol w="446040"/>
              </a:tblGrid>
              <a:tr h="376200"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95000"/>
                        </a:lnSpc>
                        <a:spcBef>
                          <a:spcPts val="961"/>
                        </a:spcBef>
                      </a:pPr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Consolas"/>
                        </a:rPr>
                        <a:t>y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28080">
                      <a:solidFill>
                        <a:srgbClr val="eceae3"/>
                      </a:solidFill>
                    </a:lnL>
                    <a:lnR w="12240">
                      <a:solidFill>
                        <a:srgbClr val="eceae3"/>
                      </a:solidFill>
                    </a:lnR>
                    <a:lnT w="28080">
                      <a:solidFill>
                        <a:srgbClr val="eceae3"/>
                      </a:solidFill>
                    </a:lnT>
                    <a:lnB w="28080">
                      <a:solidFill>
                        <a:srgbClr val="eceae3"/>
                      </a:solidFill>
                    </a:lnB>
                    <a:noFill/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95000"/>
                        </a:lnSpc>
                        <a:spcBef>
                          <a:spcPts val="961"/>
                        </a:spcBef>
                      </a:pPr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Consolas"/>
                        </a:rPr>
                        <a:t>x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eceae3"/>
                      </a:solidFill>
                    </a:lnL>
                    <a:lnR w="12240">
                      <a:solidFill>
                        <a:srgbClr val="eceae3"/>
                      </a:solidFill>
                    </a:lnR>
                    <a:lnT w="28080">
                      <a:solidFill>
                        <a:srgbClr val="eceae3"/>
                      </a:solidFill>
                    </a:lnT>
                    <a:lnB w="28080">
                      <a:solidFill>
                        <a:srgbClr val="eceae3"/>
                      </a:solidFill>
                    </a:lnB>
                    <a:solidFill>
                      <a:srgbClr val="eceae3">
                        <a:alpha val="30000"/>
                      </a:srgbClr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95000"/>
                        </a:lnSpc>
                        <a:spcBef>
                          <a:spcPts val="961"/>
                        </a:spcBef>
                      </a:pPr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Consolas"/>
                        </a:rPr>
                        <a:t>l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eceae3"/>
                      </a:solidFill>
                    </a:lnL>
                    <a:lnR w="12240">
                      <a:solidFill>
                        <a:srgbClr val="eceae3"/>
                      </a:solidFill>
                    </a:lnR>
                    <a:lnT w="28080">
                      <a:solidFill>
                        <a:srgbClr val="eceae3"/>
                      </a:solidFill>
                    </a:lnT>
                    <a:lnB w="28080">
                      <a:solidFill>
                        <a:srgbClr val="eceae3"/>
                      </a:solidFill>
                    </a:lnB>
                    <a:solidFill>
                      <a:srgbClr val="eceae3">
                        <a:alpha val="30000"/>
                      </a:srgbClr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95000"/>
                        </a:lnSpc>
                        <a:spcBef>
                          <a:spcPts val="961"/>
                        </a:spcBef>
                      </a:pPr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Consolas"/>
                        </a:rPr>
                        <a:t>x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eceae3"/>
                      </a:solidFill>
                    </a:lnL>
                    <a:lnR w="12240">
                      <a:solidFill>
                        <a:srgbClr val="eceae3"/>
                      </a:solidFill>
                    </a:lnR>
                    <a:lnT w="28080">
                      <a:solidFill>
                        <a:srgbClr val="eceae3"/>
                      </a:solidFill>
                    </a:lnT>
                    <a:lnB w="28080">
                      <a:solidFill>
                        <a:srgbClr val="eceae3"/>
                      </a:solidFill>
                    </a:lnB>
                    <a:solidFill>
                      <a:srgbClr val="eceae3">
                        <a:alpha val="30000"/>
                      </a:srgbClr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95000"/>
                        </a:lnSpc>
                        <a:spcBef>
                          <a:spcPts val="961"/>
                        </a:spcBef>
                      </a:pPr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Consolas"/>
                        </a:rPr>
                        <a:t>x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eceae3"/>
                      </a:solidFill>
                    </a:lnL>
                    <a:lnR w="12240">
                      <a:solidFill>
                        <a:srgbClr val="eceae3"/>
                      </a:solidFill>
                    </a:lnR>
                    <a:lnT w="28080">
                      <a:solidFill>
                        <a:srgbClr val="eceae3"/>
                      </a:solidFill>
                    </a:lnT>
                    <a:lnB w="28080">
                      <a:solidFill>
                        <a:srgbClr val="eceae3"/>
                      </a:solidFill>
                    </a:lnB>
                    <a:solidFill>
                      <a:srgbClr val="eceae3">
                        <a:alpha val="30000"/>
                      </a:srgbClr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95000"/>
                        </a:lnSpc>
                        <a:spcBef>
                          <a:spcPts val="961"/>
                        </a:spcBef>
                      </a:pPr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Consolas"/>
                        </a:rPr>
                        <a:t>x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eceae3"/>
                      </a:solidFill>
                    </a:lnL>
                    <a:lnR w="12240">
                      <a:solidFill>
                        <a:srgbClr val="eceae3"/>
                      </a:solidFill>
                    </a:lnR>
                    <a:lnT w="28080">
                      <a:solidFill>
                        <a:srgbClr val="eceae3"/>
                      </a:solidFill>
                    </a:lnT>
                    <a:lnB w="28080">
                      <a:solidFill>
                        <a:srgbClr val="eceae3"/>
                      </a:solidFill>
                    </a:lnB>
                    <a:solidFill>
                      <a:srgbClr val="eceae3">
                        <a:alpha val="30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530" name="CustomShape 9"/>
          <p:cNvSpPr/>
          <p:nvPr/>
        </p:nvSpPr>
        <p:spPr>
          <a:xfrm rot="16200000">
            <a:off x="2639880" y="4413600"/>
            <a:ext cx="275040" cy="1736640"/>
          </a:xfrm>
          <a:prstGeom prst="leftBrace">
            <a:avLst>
              <a:gd name="adj1" fmla="val 91897"/>
              <a:gd name="adj2" fmla="val 50000"/>
            </a:avLst>
          </a:prstGeom>
          <a:noFill/>
          <a:ln w="31680">
            <a:solidFill>
              <a:schemeClr val="accent5">
                <a:lumMod val="20000"/>
                <a:lumOff val="80000"/>
              </a:schemeClr>
            </a:solidFill>
            <a:round/>
          </a:ln>
          <a:effectLst>
            <a:outerShdw algn="ctr" dir="2700000" dist="17309" rotWithShape="0">
              <a:schemeClr val="bg1">
                <a:lumMod val="75000"/>
                <a:lumOff val="25000"/>
              </a:scheme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531" name="CustomShape 10"/>
          <p:cNvSpPr/>
          <p:nvPr/>
        </p:nvSpPr>
        <p:spPr>
          <a:xfrm>
            <a:off x="680040" y="5455080"/>
            <a:ext cx="328860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ffffff"/>
                </a:solidFill>
                <a:latin typeface="Consolas"/>
                <a:ea typeface="DejaVu Sans"/>
              </a:rPr>
              <a:t>PermRep(</a:t>
            </a:r>
            <a:r>
              <a:rPr b="1" i="1" lang="en-US" sz="2400" spc="-1" strike="noStrike">
                <a:solidFill>
                  <a:srgbClr val="ffffff"/>
                </a:solidFill>
                <a:latin typeface="Consolas"/>
                <a:ea typeface="DejaVu Sans"/>
              </a:rPr>
              <a:t>l</a:t>
            </a:r>
            <a:r>
              <a:rPr b="1" lang="en-US" sz="2400" spc="-1" strike="noStrike">
                <a:solidFill>
                  <a:srgbClr val="ffffff"/>
                </a:solidFill>
                <a:latin typeface="Consolas"/>
                <a:ea typeface="DejaVu Sans"/>
              </a:rPr>
              <a:t>+1, n-1)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532" name="CustomShape 11"/>
          <p:cNvSpPr/>
          <p:nvPr/>
        </p:nvSpPr>
        <p:spPr>
          <a:xfrm>
            <a:off x="8102880" y="4406040"/>
            <a:ext cx="463680" cy="445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ts val="2801"/>
              </a:lnSpc>
            </a:pPr>
            <a:r>
              <a:rPr b="1" lang="en-US" sz="2800" spc="-1" strike="noStrike">
                <a:solidFill>
                  <a:srgbClr val="ffffff"/>
                </a:solidFill>
                <a:latin typeface="Consolas"/>
                <a:ea typeface="DejaVu Sans"/>
              </a:rPr>
              <a:t>…</a:t>
            </a:r>
            <a:endParaRPr b="0" lang="en-US" sz="2800" spc="-1" strike="noStrike">
              <a:latin typeface="Arial"/>
            </a:endParaRPr>
          </a:p>
        </p:txBody>
      </p:sp>
      <p:grpSp>
        <p:nvGrpSpPr>
          <p:cNvPr id="533" name="Group 12"/>
          <p:cNvGrpSpPr/>
          <p:nvPr/>
        </p:nvGrpSpPr>
        <p:grpSpPr>
          <a:xfrm>
            <a:off x="8581680" y="3276720"/>
            <a:ext cx="3026880" cy="2810520"/>
            <a:chOff x="8581680" y="3276720"/>
            <a:chExt cx="3026880" cy="2810520"/>
          </a:xfrm>
        </p:grpSpPr>
        <p:sp>
          <p:nvSpPr>
            <p:cNvPr id="534" name="CustomShape 13"/>
            <p:cNvSpPr/>
            <p:nvPr/>
          </p:nvSpPr>
          <p:spPr>
            <a:xfrm>
              <a:off x="8581680" y="3733920"/>
              <a:ext cx="3026880" cy="235332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600">
              <a:solidFill>
                <a:schemeClr val="accent5">
                  <a:lumMod val="60000"/>
                  <a:lumOff val="4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35" name="CustomShape 14"/>
            <p:cNvSpPr/>
            <p:nvPr/>
          </p:nvSpPr>
          <p:spPr>
            <a:xfrm>
              <a:off x="8581680" y="3276720"/>
              <a:ext cx="3026880" cy="456480"/>
            </a:xfrm>
            <a:prstGeom prst="rect">
              <a:avLst/>
            </a:prstGeom>
            <a:solidFill>
              <a:srgbClr val="d9d5c7">
                <a:alpha val="40000"/>
              </a:srgbClr>
            </a:solidFill>
            <a:ln w="12600">
              <a:solidFill>
                <a:schemeClr val="accent5">
                  <a:lumMod val="60000"/>
                  <a:lumOff val="4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36" name="CustomShape 15"/>
            <p:cNvSpPr/>
            <p:nvPr/>
          </p:nvSpPr>
          <p:spPr>
            <a:xfrm>
              <a:off x="8581680" y="3284280"/>
              <a:ext cx="3026880" cy="8211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fffff"/>
                  </a:solidFill>
                  <a:latin typeface="Consolas"/>
                  <a:ea typeface="DejaVu Sans"/>
                </a:rPr>
                <a:t>PermRep(n-1,</a:t>
              </a:r>
              <a:r>
                <a:rPr b="1" lang="en-US" sz="24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 </a:t>
              </a:r>
              <a:r>
                <a:rPr b="1" lang="en-US" sz="2400" spc="-1" strike="noStrike">
                  <a:solidFill>
                    <a:srgbClr val="ffffff"/>
                  </a:solidFill>
                  <a:latin typeface="Consolas"/>
                  <a:ea typeface="DejaVu Sans"/>
                </a:rPr>
                <a:t>n-1)</a:t>
              </a:r>
              <a:endParaRPr b="0" lang="en-US" sz="2400" spc="-1" strike="noStrike">
                <a:latin typeface="Arial"/>
              </a:endParaRPr>
            </a:p>
          </p:txBody>
        </p:sp>
      </p:grpSp>
      <p:sp>
        <p:nvSpPr>
          <p:cNvPr id="537" name="CustomShape 16"/>
          <p:cNvSpPr/>
          <p:nvPr/>
        </p:nvSpPr>
        <p:spPr>
          <a:xfrm>
            <a:off x="8761320" y="3858840"/>
            <a:ext cx="266616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1" lang="en-US" sz="2400" spc="-1" strike="noStrike">
                <a:solidFill>
                  <a:srgbClr val="ffffff"/>
                </a:solidFill>
                <a:latin typeface="Consolas"/>
                <a:ea typeface="DejaVu Sans"/>
              </a:rPr>
              <a:t>Stop!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538" name="CustomShape 17"/>
          <p:cNvSpPr/>
          <p:nvPr/>
        </p:nvSpPr>
        <p:spPr>
          <a:xfrm>
            <a:off x="4091760" y="4490280"/>
            <a:ext cx="463680" cy="445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ts val="2801"/>
              </a:lnSpc>
            </a:pPr>
            <a:r>
              <a:rPr b="1" lang="en-US" sz="2800" spc="-1" strike="noStrike">
                <a:solidFill>
                  <a:srgbClr val="ffffff"/>
                </a:solidFill>
                <a:latin typeface="Wingdings"/>
                <a:ea typeface="DejaVu Sans"/>
              </a:rPr>
              <a:t>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539" name="CustomShape 18"/>
          <p:cNvSpPr/>
          <p:nvPr/>
        </p:nvSpPr>
        <p:spPr>
          <a:xfrm flipH="1">
            <a:off x="2070360" y="4375080"/>
            <a:ext cx="459360" cy="218160"/>
          </a:xfrm>
          <a:custGeom>
            <a:avLst/>
            <a:gdLst/>
            <a:ahLst/>
            <a:rect l="l" t="t" r="r" b="b"/>
            <a:pathLst>
              <a:path w="10083" h="9919">
                <a:moveTo>
                  <a:pt x="0" y="9919"/>
                </a:moveTo>
                <a:cubicBezTo>
                  <a:pt x="280" y="8977"/>
                  <a:pt x="646" y="4925"/>
                  <a:pt x="1461" y="3272"/>
                </a:cubicBezTo>
                <a:cubicBezTo>
                  <a:pt x="2276" y="1619"/>
                  <a:pt x="3773" y="-9"/>
                  <a:pt x="4888" y="1"/>
                </a:cubicBezTo>
                <a:cubicBezTo>
                  <a:pt x="6003" y="11"/>
                  <a:pt x="7256" y="1667"/>
                  <a:pt x="8149" y="3333"/>
                </a:cubicBezTo>
                <a:cubicBezTo>
                  <a:pt x="9043" y="5001"/>
                  <a:pt x="9675" y="8494"/>
                  <a:pt x="10083" y="9870"/>
                </a:cubicBezTo>
              </a:path>
            </a:pathLst>
          </a:custGeom>
          <a:noFill/>
          <a:ln w="38160">
            <a:solidFill>
              <a:schemeClr val="accent5">
                <a:lumMod val="20000"/>
                <a:lumOff val="80000"/>
              </a:schemeClr>
            </a:solidFill>
            <a:round/>
            <a:headEnd len="med" type="triangle" w="med"/>
            <a:tailEnd len="med" type="triangle" w="med"/>
          </a:ln>
          <a:effectLst>
            <a:outerShdw algn="ctr" dir="2700000" dist="17309" rotWithShape="0">
              <a:schemeClr val="bg1">
                <a:lumMod val="95000"/>
                <a:lumOff val="5000"/>
              </a:scheme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540" name="CustomShape 19"/>
          <p:cNvSpPr/>
          <p:nvPr/>
        </p:nvSpPr>
        <p:spPr>
          <a:xfrm flipH="1">
            <a:off x="2060640" y="4241520"/>
            <a:ext cx="823320" cy="348840"/>
          </a:xfrm>
          <a:custGeom>
            <a:avLst/>
            <a:gdLst/>
            <a:ahLst/>
            <a:rect l="l" t="t" r="r" b="b"/>
            <a:pathLst>
              <a:path w="10083" h="9919">
                <a:moveTo>
                  <a:pt x="0" y="9919"/>
                </a:moveTo>
                <a:cubicBezTo>
                  <a:pt x="280" y="8977"/>
                  <a:pt x="646" y="4925"/>
                  <a:pt x="1461" y="3272"/>
                </a:cubicBezTo>
                <a:cubicBezTo>
                  <a:pt x="2276" y="1619"/>
                  <a:pt x="3773" y="-9"/>
                  <a:pt x="4888" y="1"/>
                </a:cubicBezTo>
                <a:cubicBezTo>
                  <a:pt x="6003" y="11"/>
                  <a:pt x="7256" y="1667"/>
                  <a:pt x="8149" y="3333"/>
                </a:cubicBezTo>
                <a:cubicBezTo>
                  <a:pt x="9043" y="5001"/>
                  <a:pt x="9675" y="8494"/>
                  <a:pt x="10083" y="9870"/>
                </a:cubicBezTo>
              </a:path>
            </a:pathLst>
          </a:custGeom>
          <a:noFill/>
          <a:ln w="38160">
            <a:solidFill>
              <a:schemeClr val="accent5">
                <a:lumMod val="20000"/>
                <a:lumOff val="80000"/>
              </a:schemeClr>
            </a:solidFill>
            <a:round/>
            <a:headEnd len="med" type="triangle" w="med"/>
            <a:tailEnd len="med" type="triangle" w="med"/>
          </a:ln>
          <a:effectLst>
            <a:outerShdw algn="ctr" dir="2700000" dist="17309" rotWithShape="0">
              <a:schemeClr val="bg1">
                <a:lumMod val="95000"/>
                <a:lumOff val="5000"/>
              </a:scheme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541" name="CustomShape 20"/>
          <p:cNvSpPr/>
          <p:nvPr/>
        </p:nvSpPr>
        <p:spPr>
          <a:xfrm flipH="1">
            <a:off x="2064960" y="4122000"/>
            <a:ext cx="1340280" cy="457200"/>
          </a:xfrm>
          <a:custGeom>
            <a:avLst/>
            <a:gdLst/>
            <a:ahLst/>
            <a:rect l="l" t="t" r="r" b="b"/>
            <a:pathLst>
              <a:path w="10083" h="9919">
                <a:moveTo>
                  <a:pt x="0" y="9919"/>
                </a:moveTo>
                <a:cubicBezTo>
                  <a:pt x="280" y="8977"/>
                  <a:pt x="646" y="4925"/>
                  <a:pt x="1461" y="3272"/>
                </a:cubicBezTo>
                <a:cubicBezTo>
                  <a:pt x="2276" y="1619"/>
                  <a:pt x="3773" y="-9"/>
                  <a:pt x="4888" y="1"/>
                </a:cubicBezTo>
                <a:cubicBezTo>
                  <a:pt x="6003" y="11"/>
                  <a:pt x="7256" y="1667"/>
                  <a:pt x="8149" y="3333"/>
                </a:cubicBezTo>
                <a:cubicBezTo>
                  <a:pt x="9043" y="5001"/>
                  <a:pt x="9675" y="8494"/>
                  <a:pt x="10083" y="9870"/>
                </a:cubicBezTo>
              </a:path>
            </a:pathLst>
          </a:custGeom>
          <a:noFill/>
          <a:ln w="38160">
            <a:solidFill>
              <a:schemeClr val="accent5">
                <a:lumMod val="20000"/>
                <a:lumOff val="80000"/>
              </a:schemeClr>
            </a:solidFill>
            <a:round/>
            <a:headEnd len="med" type="triangle" w="med"/>
            <a:tailEnd len="med" type="triangle" w="med"/>
          </a:ln>
          <a:effectLst>
            <a:outerShdw algn="ctr" dir="2700000" dist="17309" rotWithShape="0">
              <a:schemeClr val="bg1">
                <a:lumMod val="95000"/>
                <a:lumOff val="5000"/>
              </a:scheme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542" name="Line 21"/>
          <p:cNvSpPr/>
          <p:nvPr/>
        </p:nvSpPr>
        <p:spPr>
          <a:xfrm>
            <a:off x="1188360" y="4205880"/>
            <a:ext cx="0" cy="338040"/>
          </a:xfrm>
          <a:prstGeom prst="line">
            <a:avLst/>
          </a:prstGeom>
          <a:ln w="38160">
            <a:solidFill>
              <a:schemeClr val="accent5">
                <a:lumMod val="20000"/>
                <a:lumOff val="80000"/>
              </a:schemeClr>
            </a:solidFill>
            <a:round/>
            <a:tailEnd len="med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543" name="Line 22"/>
          <p:cNvSpPr/>
          <p:nvPr/>
        </p:nvSpPr>
        <p:spPr>
          <a:xfrm>
            <a:off x="1817280" y="4205880"/>
            <a:ext cx="208800" cy="356400"/>
          </a:xfrm>
          <a:prstGeom prst="line">
            <a:avLst/>
          </a:prstGeom>
          <a:ln w="38160">
            <a:solidFill>
              <a:schemeClr val="accent5">
                <a:lumMod val="20000"/>
                <a:lumOff val="80000"/>
              </a:schemeClr>
            </a:solidFill>
            <a:round/>
            <a:tailEnd len="med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544" name="CustomShape 23"/>
          <p:cNvSpPr/>
          <p:nvPr/>
        </p:nvSpPr>
        <p:spPr>
          <a:xfrm>
            <a:off x="1523520" y="3804120"/>
            <a:ext cx="36252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i="1" lang="en-US" sz="2400" spc="-1" strike="noStrike">
                <a:solidFill>
                  <a:srgbClr val="ffffff"/>
                </a:solidFill>
                <a:latin typeface="Consolas"/>
                <a:ea typeface="DejaVu Sans"/>
              </a:rPr>
              <a:t>l</a:t>
            </a:r>
            <a:endParaRPr b="0" lang="en-US" sz="2400" spc="-1" strike="noStrike">
              <a:latin typeface="Arial"/>
            </a:endParaRPr>
          </a:p>
        </p:txBody>
      </p:sp>
      <p:grpSp>
        <p:nvGrpSpPr>
          <p:cNvPr id="545" name="Group 24"/>
          <p:cNvGrpSpPr/>
          <p:nvPr/>
        </p:nvGrpSpPr>
        <p:grpSpPr>
          <a:xfrm>
            <a:off x="4597560" y="3284640"/>
            <a:ext cx="3475440" cy="2810520"/>
            <a:chOff x="4597560" y="3284640"/>
            <a:chExt cx="3475440" cy="2810520"/>
          </a:xfrm>
        </p:grpSpPr>
        <p:sp>
          <p:nvSpPr>
            <p:cNvPr id="546" name="CustomShape 25"/>
            <p:cNvSpPr/>
            <p:nvPr/>
          </p:nvSpPr>
          <p:spPr>
            <a:xfrm>
              <a:off x="4597560" y="3741840"/>
              <a:ext cx="3475440" cy="235332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600">
              <a:solidFill>
                <a:schemeClr val="accent5">
                  <a:lumMod val="60000"/>
                  <a:lumOff val="4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47" name="CustomShape 26"/>
            <p:cNvSpPr/>
            <p:nvPr/>
          </p:nvSpPr>
          <p:spPr>
            <a:xfrm>
              <a:off x="4597560" y="3284640"/>
              <a:ext cx="3475440" cy="456480"/>
            </a:xfrm>
            <a:prstGeom prst="rect">
              <a:avLst/>
            </a:prstGeom>
            <a:solidFill>
              <a:srgbClr val="d9d5c7">
                <a:alpha val="40000"/>
              </a:srgbClr>
            </a:solidFill>
            <a:ln w="12600">
              <a:solidFill>
                <a:schemeClr val="accent5">
                  <a:lumMod val="60000"/>
                  <a:lumOff val="4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48" name="CustomShape 27"/>
            <p:cNvSpPr/>
            <p:nvPr/>
          </p:nvSpPr>
          <p:spPr>
            <a:xfrm>
              <a:off x="4870440" y="3284640"/>
              <a:ext cx="2922840" cy="4557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fffff"/>
                  </a:solidFill>
                  <a:latin typeface="Consolas"/>
                  <a:ea typeface="DejaVu Sans"/>
                </a:rPr>
                <a:t>PermRep(2, n-1)</a:t>
              </a:r>
              <a:endParaRPr b="0" lang="en-US" sz="2400" spc="-1" strike="noStrike">
                <a:latin typeface="Arial"/>
              </a:endParaRPr>
            </a:p>
          </p:txBody>
        </p:sp>
      </p:grpSp>
      <p:graphicFrame>
        <p:nvGraphicFramePr>
          <p:cNvPr id="549" name="Table 28"/>
          <p:cNvGraphicFramePr/>
          <p:nvPr/>
        </p:nvGraphicFramePr>
        <p:xfrm>
          <a:off x="5013720" y="4654800"/>
          <a:ext cx="2670480" cy="375840"/>
        </p:xfrm>
        <a:graphic>
          <a:graphicData uri="http://schemas.openxmlformats.org/drawingml/2006/table">
            <a:tbl>
              <a:tblPr/>
              <a:tblGrid>
                <a:gridCol w="444960"/>
                <a:gridCol w="444960"/>
                <a:gridCol w="444960"/>
                <a:gridCol w="444960"/>
                <a:gridCol w="444960"/>
                <a:gridCol w="446040"/>
              </a:tblGrid>
              <a:tr h="376200"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95000"/>
                        </a:lnSpc>
                        <a:spcBef>
                          <a:spcPts val="961"/>
                        </a:spcBef>
                      </a:pPr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Consolas"/>
                        </a:rPr>
                        <a:t>z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28080">
                      <a:solidFill>
                        <a:srgbClr val="eceae3"/>
                      </a:solidFill>
                    </a:lnL>
                    <a:lnR w="12240">
                      <a:solidFill>
                        <a:srgbClr val="eceae3"/>
                      </a:solidFill>
                    </a:lnR>
                    <a:lnT w="28080">
                      <a:solidFill>
                        <a:srgbClr val="eceae3"/>
                      </a:solidFill>
                    </a:lnT>
                    <a:lnB w="28080">
                      <a:solidFill>
                        <a:srgbClr val="eceae3"/>
                      </a:solidFill>
                    </a:lnB>
                    <a:noFill/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95000"/>
                        </a:lnSpc>
                        <a:spcBef>
                          <a:spcPts val="961"/>
                        </a:spcBef>
                      </a:pPr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Consolas"/>
                        </a:rPr>
                        <a:t>y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eceae3"/>
                      </a:solidFill>
                    </a:lnL>
                    <a:lnR w="12240">
                      <a:solidFill>
                        <a:srgbClr val="eceae3"/>
                      </a:solidFill>
                    </a:lnR>
                    <a:lnT w="28080">
                      <a:solidFill>
                        <a:srgbClr val="eceae3"/>
                      </a:solidFill>
                    </a:lnT>
                    <a:lnB w="28080">
                      <a:solidFill>
                        <a:srgbClr val="eceae3"/>
                      </a:solidFill>
                    </a:lnB>
                    <a:solidFill>
                      <a:srgbClr val="eceae3">
                        <a:alpha val="30000"/>
                      </a:srgbClr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95000"/>
                        </a:lnSpc>
                        <a:spcBef>
                          <a:spcPts val="961"/>
                        </a:spcBef>
                      </a:pPr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Consolas"/>
                        </a:rPr>
                        <a:t>x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eceae3"/>
                      </a:solidFill>
                    </a:lnL>
                    <a:lnR w="12240">
                      <a:solidFill>
                        <a:srgbClr val="eceae3"/>
                      </a:solidFill>
                    </a:lnR>
                    <a:lnT w="28080">
                      <a:solidFill>
                        <a:srgbClr val="eceae3"/>
                      </a:solidFill>
                    </a:lnT>
                    <a:lnB w="28080">
                      <a:solidFill>
                        <a:srgbClr val="eceae3"/>
                      </a:solidFill>
                    </a:lnB>
                    <a:solidFill>
                      <a:srgbClr val="eceae3">
                        <a:alpha val="30000"/>
                      </a:srgbClr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95000"/>
                        </a:lnSpc>
                        <a:spcBef>
                          <a:spcPts val="961"/>
                        </a:spcBef>
                      </a:pPr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Consolas"/>
                        </a:rPr>
                        <a:t>l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eceae3"/>
                      </a:solidFill>
                    </a:lnL>
                    <a:lnR w="12240">
                      <a:solidFill>
                        <a:srgbClr val="eceae3"/>
                      </a:solidFill>
                    </a:lnR>
                    <a:lnT w="28080">
                      <a:solidFill>
                        <a:srgbClr val="eceae3"/>
                      </a:solidFill>
                    </a:lnT>
                    <a:lnB w="28080">
                      <a:solidFill>
                        <a:srgbClr val="eceae3"/>
                      </a:solidFill>
                    </a:lnB>
                    <a:solidFill>
                      <a:srgbClr val="eceae3">
                        <a:alpha val="30000"/>
                      </a:srgbClr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95000"/>
                        </a:lnSpc>
                        <a:spcBef>
                          <a:spcPts val="961"/>
                        </a:spcBef>
                      </a:pPr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Consolas"/>
                        </a:rPr>
                        <a:t>x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eceae3"/>
                      </a:solidFill>
                    </a:lnL>
                    <a:lnR w="12240">
                      <a:solidFill>
                        <a:srgbClr val="eceae3"/>
                      </a:solidFill>
                    </a:lnR>
                    <a:lnT w="28080">
                      <a:solidFill>
                        <a:srgbClr val="eceae3"/>
                      </a:solidFill>
                    </a:lnT>
                    <a:lnB w="28080">
                      <a:solidFill>
                        <a:srgbClr val="eceae3"/>
                      </a:solidFill>
                    </a:lnB>
                    <a:solidFill>
                      <a:srgbClr val="eceae3">
                        <a:alpha val="30000"/>
                      </a:srgbClr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95000"/>
                        </a:lnSpc>
                        <a:spcBef>
                          <a:spcPts val="961"/>
                        </a:spcBef>
                      </a:pPr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Consolas"/>
                        </a:rPr>
                        <a:t>x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eceae3"/>
                      </a:solidFill>
                    </a:lnL>
                    <a:lnR w="12240">
                      <a:solidFill>
                        <a:srgbClr val="eceae3"/>
                      </a:solidFill>
                    </a:lnR>
                    <a:lnT w="28080">
                      <a:solidFill>
                        <a:srgbClr val="eceae3"/>
                      </a:solidFill>
                    </a:lnT>
                    <a:lnB w="28080">
                      <a:solidFill>
                        <a:srgbClr val="eceae3"/>
                      </a:solidFill>
                    </a:lnB>
                    <a:solidFill>
                      <a:srgbClr val="eceae3">
                        <a:alpha val="30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550" name="CustomShape 29"/>
          <p:cNvSpPr/>
          <p:nvPr/>
        </p:nvSpPr>
        <p:spPr>
          <a:xfrm rot="16200000">
            <a:off x="6678360" y="4421520"/>
            <a:ext cx="275040" cy="1736640"/>
          </a:xfrm>
          <a:prstGeom prst="leftBrace">
            <a:avLst>
              <a:gd name="adj1" fmla="val 91897"/>
              <a:gd name="adj2" fmla="val 50000"/>
            </a:avLst>
          </a:prstGeom>
          <a:noFill/>
          <a:ln w="31680">
            <a:solidFill>
              <a:schemeClr val="accent5">
                <a:lumMod val="20000"/>
                <a:lumOff val="80000"/>
              </a:schemeClr>
            </a:solidFill>
            <a:round/>
          </a:ln>
          <a:effectLst>
            <a:outerShdw algn="ctr" dir="2700000" dist="17309" rotWithShape="0">
              <a:schemeClr val="bg1">
                <a:lumMod val="75000"/>
                <a:lumOff val="25000"/>
              </a:scheme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551" name="CustomShape 30"/>
          <p:cNvSpPr/>
          <p:nvPr/>
        </p:nvSpPr>
        <p:spPr>
          <a:xfrm>
            <a:off x="4718520" y="5463000"/>
            <a:ext cx="328860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ffffff"/>
                </a:solidFill>
                <a:latin typeface="Consolas"/>
                <a:ea typeface="DejaVu Sans"/>
              </a:rPr>
              <a:t>PermRep(</a:t>
            </a:r>
            <a:r>
              <a:rPr b="1" i="1" lang="en-US" sz="2400" spc="-1" strike="noStrike">
                <a:solidFill>
                  <a:srgbClr val="ffffff"/>
                </a:solidFill>
                <a:latin typeface="Consolas"/>
                <a:ea typeface="DejaVu Sans"/>
              </a:rPr>
              <a:t>l</a:t>
            </a:r>
            <a:r>
              <a:rPr b="1" lang="en-US" sz="2400" spc="-1" strike="noStrike">
                <a:solidFill>
                  <a:srgbClr val="ffffff"/>
                </a:solidFill>
                <a:latin typeface="Consolas"/>
                <a:ea typeface="DejaVu Sans"/>
              </a:rPr>
              <a:t>+1, n-1)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552" name="CustomShape 31"/>
          <p:cNvSpPr/>
          <p:nvPr/>
        </p:nvSpPr>
        <p:spPr>
          <a:xfrm flipH="1">
            <a:off x="6602040" y="4383360"/>
            <a:ext cx="459360" cy="218160"/>
          </a:xfrm>
          <a:custGeom>
            <a:avLst/>
            <a:gdLst/>
            <a:ahLst/>
            <a:rect l="l" t="t" r="r" b="b"/>
            <a:pathLst>
              <a:path w="10083" h="9919">
                <a:moveTo>
                  <a:pt x="0" y="9919"/>
                </a:moveTo>
                <a:cubicBezTo>
                  <a:pt x="280" y="8977"/>
                  <a:pt x="646" y="4925"/>
                  <a:pt x="1461" y="3272"/>
                </a:cubicBezTo>
                <a:cubicBezTo>
                  <a:pt x="2276" y="1619"/>
                  <a:pt x="3773" y="-9"/>
                  <a:pt x="4888" y="1"/>
                </a:cubicBezTo>
                <a:cubicBezTo>
                  <a:pt x="6003" y="11"/>
                  <a:pt x="7256" y="1667"/>
                  <a:pt x="8149" y="3333"/>
                </a:cubicBezTo>
                <a:cubicBezTo>
                  <a:pt x="9043" y="5001"/>
                  <a:pt x="9675" y="8494"/>
                  <a:pt x="10083" y="9870"/>
                </a:cubicBezTo>
              </a:path>
            </a:pathLst>
          </a:custGeom>
          <a:noFill/>
          <a:ln w="38160">
            <a:solidFill>
              <a:schemeClr val="accent5">
                <a:lumMod val="20000"/>
                <a:lumOff val="80000"/>
              </a:schemeClr>
            </a:solidFill>
            <a:round/>
            <a:headEnd len="med" type="triangle" w="med"/>
            <a:tailEnd len="med" type="triangle" w="med"/>
          </a:ln>
          <a:effectLst>
            <a:outerShdw algn="ctr" dir="2700000" dist="17309" rotWithShape="0">
              <a:schemeClr val="bg1">
                <a:lumMod val="95000"/>
                <a:lumOff val="5000"/>
              </a:scheme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553" name="CustomShape 32"/>
          <p:cNvSpPr/>
          <p:nvPr/>
        </p:nvSpPr>
        <p:spPr>
          <a:xfrm flipH="1">
            <a:off x="6592320" y="4249440"/>
            <a:ext cx="823320" cy="348840"/>
          </a:xfrm>
          <a:custGeom>
            <a:avLst/>
            <a:gdLst/>
            <a:ahLst/>
            <a:rect l="l" t="t" r="r" b="b"/>
            <a:pathLst>
              <a:path w="10083" h="9919">
                <a:moveTo>
                  <a:pt x="0" y="9919"/>
                </a:moveTo>
                <a:cubicBezTo>
                  <a:pt x="280" y="8977"/>
                  <a:pt x="646" y="4925"/>
                  <a:pt x="1461" y="3272"/>
                </a:cubicBezTo>
                <a:cubicBezTo>
                  <a:pt x="2276" y="1619"/>
                  <a:pt x="3773" y="-9"/>
                  <a:pt x="4888" y="1"/>
                </a:cubicBezTo>
                <a:cubicBezTo>
                  <a:pt x="6003" y="11"/>
                  <a:pt x="7256" y="1667"/>
                  <a:pt x="8149" y="3333"/>
                </a:cubicBezTo>
                <a:cubicBezTo>
                  <a:pt x="9043" y="5001"/>
                  <a:pt x="9675" y="8494"/>
                  <a:pt x="10083" y="9870"/>
                </a:cubicBezTo>
              </a:path>
            </a:pathLst>
          </a:custGeom>
          <a:noFill/>
          <a:ln w="38160">
            <a:solidFill>
              <a:schemeClr val="accent5">
                <a:lumMod val="20000"/>
                <a:lumOff val="80000"/>
              </a:schemeClr>
            </a:solidFill>
            <a:round/>
            <a:headEnd len="med" type="triangle" w="med"/>
            <a:tailEnd len="med" type="triangle" w="med"/>
          </a:ln>
          <a:effectLst>
            <a:outerShdw algn="ctr" dir="2700000" dist="17309" rotWithShape="0">
              <a:schemeClr val="bg1">
                <a:lumMod val="95000"/>
                <a:lumOff val="5000"/>
              </a:scheme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554" name="Line 33"/>
          <p:cNvSpPr/>
          <p:nvPr/>
        </p:nvSpPr>
        <p:spPr>
          <a:xfrm>
            <a:off x="5994720" y="4265640"/>
            <a:ext cx="126720" cy="286560"/>
          </a:xfrm>
          <a:prstGeom prst="line">
            <a:avLst/>
          </a:prstGeom>
          <a:ln w="38160">
            <a:solidFill>
              <a:schemeClr val="accent5">
                <a:lumMod val="20000"/>
                <a:lumOff val="80000"/>
              </a:schemeClr>
            </a:solidFill>
            <a:round/>
            <a:tailEnd len="med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555" name="Line 34"/>
          <p:cNvSpPr/>
          <p:nvPr/>
        </p:nvSpPr>
        <p:spPr>
          <a:xfrm>
            <a:off x="6348960" y="4214160"/>
            <a:ext cx="208800" cy="356040"/>
          </a:xfrm>
          <a:prstGeom prst="line">
            <a:avLst/>
          </a:prstGeom>
          <a:ln w="38160">
            <a:solidFill>
              <a:schemeClr val="accent5">
                <a:lumMod val="20000"/>
                <a:lumOff val="80000"/>
              </a:schemeClr>
            </a:solidFill>
            <a:round/>
            <a:tailEnd len="med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556" name="CustomShape 35"/>
          <p:cNvSpPr/>
          <p:nvPr/>
        </p:nvSpPr>
        <p:spPr>
          <a:xfrm>
            <a:off x="6067800" y="3812400"/>
            <a:ext cx="36252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i="1" lang="en-US" sz="2400" spc="-1" strike="noStrike">
                <a:solidFill>
                  <a:srgbClr val="ffffff"/>
                </a:solidFill>
                <a:latin typeface="Consolas"/>
                <a:ea typeface="DejaVu Sans"/>
              </a:rPr>
              <a:t>l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557" name="CustomShape 36"/>
          <p:cNvSpPr/>
          <p:nvPr/>
        </p:nvSpPr>
        <p:spPr>
          <a:xfrm>
            <a:off x="1012320" y="3777480"/>
            <a:ext cx="36252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i="1" lang="en-US" sz="2400" spc="-1" strike="noStrike">
                <a:solidFill>
                  <a:srgbClr val="ffffff"/>
                </a:solidFill>
                <a:latin typeface="Consolas"/>
                <a:ea typeface="DejaVu Sans"/>
              </a:rPr>
              <a:t>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558" name="CustomShape 37"/>
          <p:cNvSpPr/>
          <p:nvPr/>
        </p:nvSpPr>
        <p:spPr>
          <a:xfrm>
            <a:off x="5709600" y="3881880"/>
            <a:ext cx="36252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i="1" lang="en-US" sz="2400" spc="-1" strike="noStrike">
                <a:solidFill>
                  <a:srgbClr val="ffffff"/>
                </a:solidFill>
                <a:latin typeface="Consolas"/>
                <a:ea typeface="DejaVu Sans"/>
              </a:rPr>
              <a:t>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559" name="CustomShape 38"/>
          <p:cNvSpPr/>
          <p:nvPr/>
        </p:nvSpPr>
        <p:spPr>
          <a:xfrm>
            <a:off x="484200" y="6290640"/>
            <a:ext cx="1094364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More info: </a:t>
            </a:r>
            <a:r>
              <a:rPr b="0" lang="en-US" sz="1800" spc="-1" strike="noStrike" u="sng">
                <a:solidFill>
                  <a:srgbClr val="f6c781"/>
                </a:solidFill>
                <a:uFillTx/>
                <a:latin typeface="Calibri"/>
                <a:ea typeface="DejaVu Sans"/>
                <a:hlinkClick r:id="rId1"/>
              </a:rPr>
              <a:t>http</a:t>
            </a:r>
            <a:r>
              <a:rPr b="0" lang="en-US" sz="1800" spc="-1" strike="noStrike" u="sng">
                <a:solidFill>
                  <a:srgbClr val="f6c781"/>
                </a:solidFill>
                <a:uFillTx/>
                <a:latin typeface="Calibri"/>
                <a:ea typeface="DejaVu Sans"/>
                <a:hlinkClick r:id="rId2"/>
              </a:rPr>
              <a:t>://</a:t>
            </a:r>
            <a:r>
              <a:rPr b="0" lang="en-US" sz="1800" spc="-1" strike="noStrike" u="sng">
                <a:solidFill>
                  <a:srgbClr val="f6c781"/>
                </a:solidFill>
                <a:uFillTx/>
                <a:latin typeface="Calibri"/>
                <a:ea typeface="DejaVu Sans"/>
                <a:hlinkClick r:id="rId3"/>
              </a:rPr>
              <a:t>hardprogrammer.blogspot.bg/2006/11/permutaciones-con-repeticin.html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p14:dur="10"/>
    </mc:Choice>
    <mc:Fallback>
      <p:transition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CustomShape 1"/>
          <p:cNvSpPr/>
          <p:nvPr/>
        </p:nvSpPr>
        <p:spPr>
          <a:xfrm>
            <a:off x="2894040" y="1124640"/>
            <a:ext cx="6400080" cy="4029120"/>
          </a:xfrm>
          <a:prstGeom prst="ellipse">
            <a:avLst/>
          </a:prstGeom>
          <a:blipFill rotWithShape="0">
            <a:blip r:embed="rId1"/>
            <a:stretch>
              <a:fillRect/>
            </a:stretch>
          </a:blipFill>
          <a:ln w="63360">
            <a:solidFill>
              <a:srgbClr val="333333"/>
            </a:solidFill>
            <a:round/>
          </a:ln>
          <a:effectLst>
            <a:outerShdw blurRad="381000" dir="5400000" dist="291960" rotWithShape="0" sx="-80000" sy="-18000">
              <a:srgbClr val="000000">
                <a:alpha val="22000"/>
              </a:srgbClr>
            </a:outerShdw>
          </a:effectLst>
          <a:scene3d>
            <a:camera prst="orthographicFront"/>
            <a:lightRig dir="t" rig="contrasting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  <p:style>
          <a:lnRef idx="0"/>
          <a:fillRef idx="0"/>
          <a:effectRef idx="0"/>
          <a:fontRef idx="minor"/>
        </p:style>
      </p:sp>
      <p:sp>
        <p:nvSpPr>
          <p:cNvPr id="232" name="CustomShape 2"/>
          <p:cNvSpPr/>
          <p:nvPr/>
        </p:nvSpPr>
        <p:spPr>
          <a:xfrm>
            <a:off x="912960" y="5562720"/>
            <a:ext cx="10362600" cy="81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b">
            <a:noAutofit/>
          </a:bodyPr>
          <a:p>
            <a:pPr algn="ctr">
              <a:lnSpc>
                <a:spcPct val="90000"/>
              </a:lnSpc>
            </a:pPr>
            <a:r>
              <a:rPr b="1" lang="en-US" sz="5400" spc="-1" strike="noStrike">
                <a:solidFill>
                  <a:srgbClr val="f3be60"/>
                </a:solidFill>
                <a:latin typeface="Calibri"/>
              </a:rPr>
              <a:t>Definitions in Combinatorics</a:t>
            </a:r>
            <a:endParaRPr b="0" lang="en-US" sz="5400" spc="-1" strike="noStrike">
              <a:latin typeface="Arial"/>
            </a:endParaRPr>
          </a:p>
        </p:txBody>
      </p:sp>
      <p:pic>
        <p:nvPicPr>
          <p:cNvPr id="233" name="Picture 2" descr=""/>
          <p:cNvPicPr/>
          <p:nvPr/>
        </p:nvPicPr>
        <p:blipFill>
          <a:blip r:embed="rId2"/>
          <a:stretch/>
        </p:blipFill>
        <p:spPr>
          <a:xfrm>
            <a:off x="1751040" y="457200"/>
            <a:ext cx="2351880" cy="2351880"/>
          </a:xfrm>
          <a:prstGeom prst="rect">
            <a:avLst/>
          </a:prstGeom>
          <a:ln>
            <a:noFill/>
          </a:ln>
          <a:effectLst>
            <a:outerShdw algn="ctr" blurRad="63500" rotWithShape="0" sx="102000" sy="102000">
              <a:srgbClr val="000000">
                <a:alpha val="40000"/>
              </a:srgbClr>
            </a:outerShdw>
          </a:effectLst>
        </p:spPr>
      </p:pic>
      <p:sp>
        <p:nvSpPr>
          <p:cNvPr id="234" name="CustomShape 3"/>
          <p:cNvSpPr/>
          <p:nvPr/>
        </p:nvSpPr>
        <p:spPr>
          <a:xfrm>
            <a:off x="988920" y="2971800"/>
            <a:ext cx="2742480" cy="2047320"/>
          </a:xfrm>
          <a:prstGeom prst="roundRect">
            <a:avLst>
              <a:gd name="adj" fmla="val 4008"/>
            </a:avLst>
          </a:prstGeom>
          <a:blipFill rotWithShape="0">
            <a:blip r:embed="rId3"/>
            <a:stretch>
              <a:fillRect/>
            </a:stretch>
          </a:blipFill>
          <a:ln>
            <a:noFill/>
          </a:ln>
          <a:effectLst>
            <a:outerShdw algn="ctr" blurRad="63500" rotWithShape="0" sx="102000" sy="102000">
              <a:srgbClr val="000000">
                <a:alpha val="4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pic>
        <p:nvPicPr>
          <p:cNvPr id="235" name="Picture 2" descr=""/>
          <p:cNvPicPr/>
          <p:nvPr/>
        </p:nvPicPr>
        <p:blipFill>
          <a:blip r:embed="rId4"/>
          <a:stretch/>
        </p:blipFill>
        <p:spPr>
          <a:xfrm>
            <a:off x="7144920" y="2733840"/>
            <a:ext cx="4282560" cy="2684880"/>
          </a:xfrm>
          <a:prstGeom prst="rect">
            <a:avLst/>
          </a:prstGeom>
          <a:ln>
            <a:noFill/>
          </a:ln>
          <a:effectLst>
            <a:outerShdw algn="ctr" blurRad="63500" rotWithShape="0" sx="102000" sy="102000">
              <a:srgbClr val="000000">
                <a:alpha val="40000"/>
              </a:srgbClr>
            </a:outerShdw>
          </a:effectLst>
        </p:spPr>
      </p:pic>
      <p:pic>
        <p:nvPicPr>
          <p:cNvPr id="236" name="Picture 4" descr=""/>
          <p:cNvPicPr/>
          <p:nvPr/>
        </p:nvPicPr>
        <p:blipFill>
          <a:blip r:embed="rId5"/>
          <a:stretch/>
        </p:blipFill>
        <p:spPr>
          <a:xfrm>
            <a:off x="7770960" y="981360"/>
            <a:ext cx="2437560" cy="1836360"/>
          </a:xfrm>
          <a:prstGeom prst="rect">
            <a:avLst/>
          </a:prstGeom>
          <a:ln>
            <a:noFill/>
          </a:ln>
          <a:effectLst>
            <a:outerShdw algn="ctr" blurRad="63500" rotWithShape="0" sx="102000" sy="102000">
              <a:srgbClr val="000000">
                <a:alpha val="40000"/>
              </a:srgbClr>
            </a:outerShdw>
          </a:effectLst>
        </p:spPr>
      </p:pic>
      <p:pic>
        <p:nvPicPr>
          <p:cNvPr id="237" name="Picture 4" descr=""/>
          <p:cNvPicPr/>
          <p:nvPr/>
        </p:nvPicPr>
        <p:blipFill>
          <a:blip r:embed="rId6"/>
          <a:stretch/>
        </p:blipFill>
        <p:spPr>
          <a:xfrm>
            <a:off x="4865760" y="1523880"/>
            <a:ext cx="2523240" cy="2523240"/>
          </a:xfrm>
          <a:prstGeom prst="rect">
            <a:avLst/>
          </a:prstGeom>
          <a:ln>
            <a:noFill/>
          </a:ln>
          <a:effectLst>
            <a:outerShdw algn="ctr" blurRad="63500" rotWithShape="0" sx="102000" sy="102000">
              <a:srgbClr val="000000">
                <a:alpha val="40000"/>
              </a:srgbClr>
            </a:outerShdw>
          </a:effectLst>
        </p:spPr>
      </p:pic>
    </p:spTree>
  </p:cSld>
  <mc:AlternateContent>
    <mc:Choice Requires="p14">
      <p:transition p14:dur="10"/>
    </mc:Choice>
    <mc:Fallback>
      <p:transition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CustomShape 1"/>
          <p:cNvSpPr/>
          <p:nvPr/>
        </p:nvSpPr>
        <p:spPr>
          <a:xfrm>
            <a:off x="11566440" y="6525000"/>
            <a:ext cx="428040" cy="19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E9059158-7A7B-46CE-8B95-AE5D0894D5CB}" type="slidenum">
              <a:rPr b="0" lang="en-US" sz="100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00" spc="-1" strike="noStrike">
              <a:latin typeface="Arial"/>
            </a:endParaRPr>
          </a:p>
        </p:txBody>
      </p:sp>
      <p:sp>
        <p:nvSpPr>
          <p:cNvPr id="561" name="CustomShape 2"/>
          <p:cNvSpPr/>
          <p:nvPr/>
        </p:nvSpPr>
        <p:spPr>
          <a:xfrm>
            <a:off x="188640" y="40320"/>
            <a:ext cx="9576720" cy="1110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 anchor="ctr">
            <a:normAutofit fontScale="94000"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</a:rPr>
              <a:t>Generating Permutations with Repetition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562" name="CustomShape 3"/>
          <p:cNvSpPr/>
          <p:nvPr/>
        </p:nvSpPr>
        <p:spPr>
          <a:xfrm>
            <a:off x="188640" y="40320"/>
            <a:ext cx="9576720" cy="1110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63" name="CustomShape 4"/>
          <p:cNvSpPr/>
          <p:nvPr/>
        </p:nvSpPr>
        <p:spPr>
          <a:xfrm>
            <a:off x="711000" y="1097640"/>
            <a:ext cx="10766160" cy="525564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>
            <a:spAutoFit/>
          </a:bodyPr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fbeedc"/>
                </a:solidFill>
                <a:latin typeface="Consolas"/>
                <a:ea typeface="DejaVu Sans"/>
              </a:rPr>
              <a:t>static void PermuteRep(int[] arr, int start, int end)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fbeedc"/>
                </a:solidFill>
                <a:latin typeface="Consolas"/>
                <a:ea typeface="DejaVu Sans"/>
              </a:rPr>
              <a:t>{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fbeedc"/>
                </a:solidFill>
                <a:latin typeface="Consolas"/>
                <a:ea typeface="DejaVu Sans"/>
              </a:rPr>
              <a:t>  </a:t>
            </a:r>
            <a:r>
              <a:rPr b="1" lang="en-US" sz="2000" spc="-1" strike="noStrike">
                <a:solidFill>
                  <a:srgbClr val="fbeedc"/>
                </a:solidFill>
                <a:latin typeface="Consolas"/>
                <a:ea typeface="DejaVu Sans"/>
              </a:rPr>
              <a:t>Print(arr);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fbeedc"/>
                </a:solidFill>
                <a:latin typeface="Consolas"/>
                <a:ea typeface="DejaVu Sans"/>
              </a:rPr>
              <a:t>  </a:t>
            </a:r>
            <a:r>
              <a:rPr b="1" lang="en-US" sz="2000" spc="-1" strike="noStrike">
                <a:solidFill>
                  <a:srgbClr val="fbeedc"/>
                </a:solidFill>
                <a:latin typeface="Consolas"/>
                <a:ea typeface="DejaVu Sans"/>
              </a:rPr>
              <a:t>for (int left = end - 1; left &gt;= start; left--)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fbeedc"/>
                </a:solidFill>
                <a:latin typeface="Consolas"/>
                <a:ea typeface="DejaVu Sans"/>
              </a:rPr>
              <a:t>  </a:t>
            </a:r>
            <a:r>
              <a:rPr b="1" lang="en-US" sz="2000" spc="-1" strike="noStrike">
                <a:solidFill>
                  <a:srgbClr val="fbeedc"/>
                </a:solidFill>
                <a:latin typeface="Consolas"/>
                <a:ea typeface="DejaVu Sans"/>
              </a:rPr>
              <a:t>{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fbeedc"/>
                </a:solidFill>
                <a:latin typeface="Consolas"/>
                <a:ea typeface="DejaVu Sans"/>
              </a:rPr>
              <a:t>    </a:t>
            </a:r>
            <a:r>
              <a:rPr b="1" lang="en-US" sz="2000" spc="-1" strike="noStrike">
                <a:solidFill>
                  <a:srgbClr val="fbeedc"/>
                </a:solidFill>
                <a:latin typeface="Consolas"/>
                <a:ea typeface="DejaVu Sans"/>
              </a:rPr>
              <a:t>for (int right = left + 1; right &lt;= end; right++)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fbeedc"/>
                </a:solidFill>
                <a:latin typeface="Consolas"/>
                <a:ea typeface="DejaVu Sans"/>
              </a:rPr>
              <a:t>      </a:t>
            </a:r>
            <a:r>
              <a:rPr b="1" lang="en-US" sz="2000" spc="-1" strike="noStrike">
                <a:solidFill>
                  <a:srgbClr val="fbeedc"/>
                </a:solidFill>
                <a:latin typeface="Consolas"/>
                <a:ea typeface="DejaVu Sans"/>
              </a:rPr>
              <a:t>if (arr[left] != arr[right])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fbeedc"/>
                </a:solidFill>
                <a:latin typeface="Consolas"/>
                <a:ea typeface="DejaVu Sans"/>
              </a:rPr>
              <a:t>      </a:t>
            </a:r>
            <a:r>
              <a:rPr b="1" lang="en-US" sz="2000" spc="-1" strike="noStrike">
                <a:solidFill>
                  <a:srgbClr val="fbeedc"/>
                </a:solidFill>
                <a:latin typeface="Consolas"/>
                <a:ea typeface="DejaVu Sans"/>
              </a:rPr>
              <a:t>{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fbeedc"/>
                </a:solidFill>
                <a:latin typeface="Consolas"/>
                <a:ea typeface="DejaVu Sans"/>
              </a:rPr>
              <a:t>        </a:t>
            </a:r>
            <a:r>
              <a:rPr b="1" lang="en-US" sz="2000" spc="-1" strike="noStrike">
                <a:solidFill>
                  <a:srgbClr val="fbeedc"/>
                </a:solidFill>
                <a:latin typeface="Consolas"/>
                <a:ea typeface="DejaVu Sans"/>
              </a:rPr>
              <a:t>Swap(ref arr[left], ref arr[right]);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fbeedc"/>
                </a:solidFill>
                <a:latin typeface="Consolas"/>
                <a:ea typeface="DejaVu Sans"/>
              </a:rPr>
              <a:t>        </a:t>
            </a:r>
            <a:r>
              <a:rPr b="1" lang="en-US" sz="2000" spc="-1" strike="noStrike">
                <a:solidFill>
                  <a:srgbClr val="fbeedc"/>
                </a:solidFill>
                <a:latin typeface="Consolas"/>
                <a:ea typeface="DejaVu Sans"/>
              </a:rPr>
              <a:t>PermuteRep(arr, left + 1, end);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fbeedc"/>
                </a:solidFill>
                <a:latin typeface="Consolas"/>
                <a:ea typeface="DejaVu Sans"/>
              </a:rPr>
              <a:t>      </a:t>
            </a:r>
            <a:r>
              <a:rPr b="1" lang="en-US" sz="2000" spc="-1" strike="noStrike">
                <a:solidFill>
                  <a:srgbClr val="fbeedc"/>
                </a:solidFill>
                <a:latin typeface="Consolas"/>
                <a:ea typeface="DejaVu Sans"/>
              </a:rPr>
              <a:t>}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fbeedc"/>
                </a:solidFill>
                <a:latin typeface="Consolas"/>
                <a:ea typeface="DejaVu Sans"/>
              </a:rPr>
              <a:t>    </a:t>
            </a:r>
            <a:r>
              <a:rPr b="1" lang="en-US" sz="2000" spc="-1" strike="noStrike">
                <a:solidFill>
                  <a:srgbClr val="fbeedc"/>
                </a:solidFill>
                <a:latin typeface="Consolas"/>
                <a:ea typeface="DejaVu Sans"/>
              </a:rPr>
              <a:t>var firstElement = arr[left];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fbeedc"/>
                </a:solidFill>
                <a:latin typeface="Consolas"/>
                <a:ea typeface="DejaVu Sans"/>
              </a:rPr>
              <a:t>    </a:t>
            </a:r>
            <a:r>
              <a:rPr b="1" lang="en-US" sz="2000" spc="-1" strike="noStrike">
                <a:solidFill>
                  <a:srgbClr val="fbeedc"/>
                </a:solidFill>
                <a:latin typeface="Consolas"/>
                <a:ea typeface="DejaVu Sans"/>
              </a:rPr>
              <a:t>for (int i = left; i &lt;= end - 1; i++)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fbeedc"/>
                </a:solidFill>
                <a:latin typeface="Consolas"/>
                <a:ea typeface="DejaVu Sans"/>
              </a:rPr>
              <a:t>      </a:t>
            </a:r>
            <a:r>
              <a:rPr b="1" lang="en-US" sz="2000" spc="-1" strike="noStrike">
                <a:solidFill>
                  <a:srgbClr val="fbeedc"/>
                </a:solidFill>
                <a:latin typeface="Consolas"/>
                <a:ea typeface="DejaVu Sans"/>
              </a:rPr>
              <a:t>arr[i] = arr[i + 1];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fbeedc"/>
                </a:solidFill>
                <a:latin typeface="Consolas"/>
                <a:ea typeface="DejaVu Sans"/>
              </a:rPr>
              <a:t>    </a:t>
            </a:r>
            <a:r>
              <a:rPr b="1" lang="en-US" sz="2000" spc="-1" strike="noStrike">
                <a:solidFill>
                  <a:srgbClr val="fbeedc"/>
                </a:solidFill>
                <a:latin typeface="Consolas"/>
                <a:ea typeface="DejaVu Sans"/>
              </a:rPr>
              <a:t>arr[end] = firstElement;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fbeedc"/>
                </a:solidFill>
                <a:latin typeface="Consolas"/>
                <a:ea typeface="DejaVu Sans"/>
              </a:rPr>
              <a:t>  </a:t>
            </a:r>
            <a:r>
              <a:rPr b="1" lang="en-US" sz="2000" spc="-1" strike="noStrike">
                <a:solidFill>
                  <a:srgbClr val="fbeedc"/>
                </a:solidFill>
                <a:latin typeface="Consolas"/>
                <a:ea typeface="DejaVu Sans"/>
              </a:rPr>
              <a:t>}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fbeedc"/>
                </a:solidFill>
                <a:latin typeface="Consolas"/>
                <a:ea typeface="DejaVu Sans"/>
              </a:rPr>
              <a:t>}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564" name="Picture 2" descr=""/>
          <p:cNvPicPr/>
          <p:nvPr/>
        </p:nvPicPr>
        <p:blipFill>
          <a:blip r:embed="rId1"/>
          <a:stretch/>
        </p:blipFill>
        <p:spPr>
          <a:xfrm>
            <a:off x="10148040" y="1217880"/>
            <a:ext cx="1196640" cy="3917880"/>
          </a:xfrm>
          <a:prstGeom prst="rect">
            <a:avLst/>
          </a:prstGeom>
          <a:ln>
            <a:noFill/>
          </a:ln>
        </p:spPr>
      </p:pic>
      <p:sp>
        <p:nvSpPr>
          <p:cNvPr id="565" name="CustomShape 5"/>
          <p:cNvSpPr/>
          <p:nvPr/>
        </p:nvSpPr>
        <p:spPr>
          <a:xfrm>
            <a:off x="5865840" y="5262480"/>
            <a:ext cx="5611320" cy="14353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80000" rIns="180000" tIns="108000" bIns="108000">
            <a:spAutoFit/>
          </a:bodyPr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fbeedc"/>
                </a:solidFill>
                <a:latin typeface="Consolas"/>
                <a:ea typeface="DejaVu Sans"/>
              </a:rPr>
              <a:t>var arr = new int[] {3, 5, 1, 5, 5};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fbeedc"/>
                </a:solidFill>
                <a:latin typeface="Consolas"/>
                <a:ea typeface="DejaVu Sans"/>
              </a:rPr>
              <a:t>Array.Sort(arr);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fbeedc"/>
                </a:solidFill>
                <a:latin typeface="Consolas"/>
                <a:ea typeface="DejaVu Sans"/>
              </a:rPr>
              <a:t>PermuteRep(arr, 0, arr.Length-1);</a:t>
            </a:r>
            <a:endParaRPr b="0" lang="en-US" sz="2000" spc="-1" strike="noStrike">
              <a:latin typeface="Arial"/>
            </a:endParaRPr>
          </a:p>
        </p:txBody>
      </p:sp>
    </p:spTree>
  </p:cSld>
  <mc:AlternateContent>
    <mc:Choice Requires="p14">
      <p:transition p14:dur="10"/>
    </mc:Choice>
    <mc:Fallback>
      <p:transition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CustomShape 1"/>
          <p:cNvSpPr/>
          <p:nvPr/>
        </p:nvSpPr>
        <p:spPr>
          <a:xfrm>
            <a:off x="912960" y="4284360"/>
            <a:ext cx="10362600" cy="156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 anchor="ctr">
            <a:noAutofit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</a:rPr>
              <a:t>Generating Permutations</a:t>
            </a:r>
            <a:br/>
            <a:r>
              <a:rPr b="1" lang="en-US" sz="4000" spc="-1" strike="noStrike">
                <a:solidFill>
                  <a:srgbClr val="f3be60"/>
                </a:solidFill>
                <a:latin typeface="Calibri"/>
              </a:rPr>
              <a:t>with Repetition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567" name="CustomShape 2"/>
          <p:cNvSpPr/>
          <p:nvPr/>
        </p:nvSpPr>
        <p:spPr>
          <a:xfrm>
            <a:off x="912960" y="5834160"/>
            <a:ext cx="10362600" cy="718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>
            <a:noAutofit/>
          </a:bodyPr>
          <a:p>
            <a:pPr marL="304920" indent="-30420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197" strike="noStrike">
                <a:solidFill>
                  <a:srgbClr val="ffffff"/>
                </a:solidFill>
                <a:latin typeface="Calibri"/>
              </a:rPr>
              <a:t>Live Demo</a:t>
            </a:r>
            <a:endParaRPr b="0" lang="en-US" sz="3400" spc="-1" strike="noStrike">
              <a:latin typeface="Arial"/>
            </a:endParaRPr>
          </a:p>
        </p:txBody>
      </p:sp>
      <p:pic>
        <p:nvPicPr>
          <p:cNvPr id="568" name="Picture 3" descr=""/>
          <p:cNvPicPr/>
          <p:nvPr/>
        </p:nvPicPr>
        <p:blipFill>
          <a:blip r:embed="rId1"/>
          <a:stretch/>
        </p:blipFill>
        <p:spPr>
          <a:xfrm>
            <a:off x="3414600" y="841320"/>
            <a:ext cx="5346000" cy="31518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p14:dur="10"/>
    </mc:Choice>
    <mc:Fallback>
      <p:transition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CustomShape 1"/>
          <p:cNvSpPr/>
          <p:nvPr/>
        </p:nvSpPr>
        <p:spPr>
          <a:xfrm>
            <a:off x="912960" y="5351760"/>
            <a:ext cx="10362600" cy="81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 anchor="ctr">
            <a:noAutofit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</a:rPr>
              <a:t>Combinations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570" name="Picture 2" descr=""/>
          <p:cNvPicPr/>
          <p:nvPr/>
        </p:nvPicPr>
        <p:blipFill>
          <a:blip r:embed="rId1"/>
          <a:stretch/>
        </p:blipFill>
        <p:spPr>
          <a:xfrm>
            <a:off x="3445560" y="1447920"/>
            <a:ext cx="5297040" cy="3523680"/>
          </a:xfrm>
          <a:prstGeom prst="rect">
            <a:avLst/>
          </a:prstGeom>
          <a:ln>
            <a:noFill/>
          </a:ln>
          <a:effectLst>
            <a:outerShdw algn="tl" blurRad="190500" rotWithShape="0">
              <a:srgbClr val="000000">
                <a:alpha val="70000"/>
              </a:srgbClr>
            </a:outerShdw>
          </a:effectLst>
        </p:spPr>
      </p:pic>
    </p:spTree>
  </p:cSld>
  <mc:AlternateContent>
    <mc:Choice Requires="p14">
      <p:transition p14:dur="10"/>
    </mc:Choice>
    <mc:Fallback>
      <p:transition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CustomShape 1"/>
          <p:cNvSpPr/>
          <p:nvPr/>
        </p:nvSpPr>
        <p:spPr>
          <a:xfrm>
            <a:off x="11566440" y="6525000"/>
            <a:ext cx="428040" cy="19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133ED539-726A-444A-985E-8E43CC766AC9}" type="slidenum">
              <a:rPr b="0" lang="en-US" sz="100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00" spc="-1" strike="noStrike">
              <a:latin typeface="Arial"/>
            </a:endParaRPr>
          </a:p>
        </p:txBody>
      </p:sp>
      <p:sp>
        <p:nvSpPr>
          <p:cNvPr id="572" name="CustomShape 2"/>
          <p:cNvSpPr/>
          <p:nvPr/>
        </p:nvSpPr>
        <p:spPr>
          <a:xfrm>
            <a:off x="190440" y="1151280"/>
            <a:ext cx="11804040" cy="5569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>
            <a:normAutofit fontScale="97000"/>
          </a:bodyPr>
          <a:p>
            <a:pPr marL="304920" indent="-30420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</a:rPr>
              <a:t>Combinations </a:t>
            </a:r>
            <a:r>
              <a:rPr b="0" lang="en-US" sz="3400" spc="-1" strike="noStrike">
                <a:solidFill>
                  <a:srgbClr val="ffffff"/>
                </a:solidFill>
                <a:latin typeface="Wingdings"/>
              </a:rPr>
              <a:t></a:t>
            </a:r>
            <a:r>
              <a:rPr b="0" lang="en-US" sz="3400" spc="-1" strike="noStrike">
                <a:solidFill>
                  <a:srgbClr val="ffffff"/>
                </a:solidFill>
                <a:latin typeface="Calibri"/>
              </a:rPr>
              <a:t> order does not matter!</a:t>
            </a:r>
            <a:endParaRPr b="0" lang="en-US" sz="3400" spc="-1" strike="noStrike">
              <a:latin typeface="Arial"/>
            </a:endParaRPr>
          </a:p>
          <a:p>
            <a:pPr marL="304920" indent="-30420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</a:rPr>
              <a:t>Two types of combinations:</a:t>
            </a:r>
            <a:endParaRPr b="0" lang="en-US" sz="3400" spc="-1" strike="noStrike">
              <a:latin typeface="Arial"/>
            </a:endParaRPr>
          </a:p>
          <a:p>
            <a:pPr lvl="1" marL="609480" indent="-23076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Combinations with repetition</a:t>
            </a:r>
            <a:endParaRPr b="0" lang="en-US" sz="3200" spc="-1" strike="noStrike">
              <a:latin typeface="Arial"/>
            </a:endParaRPr>
          </a:p>
          <a:p>
            <a:pPr lvl="2" marL="914400" indent="-23076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ef9a1d"/>
              </a:buClr>
              <a:buSzPct val="80000"/>
              <a:buFont typeface="Wingdings" charset="2"/>
              <a:buChar char=""/>
            </a:pPr>
            <a:r>
              <a:rPr b="0" lang="en-US" sz="3000" spc="-1" strike="noStrike">
                <a:solidFill>
                  <a:srgbClr val="ffffff"/>
                </a:solidFill>
                <a:latin typeface="Calibri"/>
              </a:rPr>
              <a:t>E.g. coins in your pocket</a:t>
            </a:r>
            <a:endParaRPr b="0" lang="en-US" sz="3000" spc="-1" strike="noStrike">
              <a:latin typeface="Arial"/>
            </a:endParaRPr>
          </a:p>
          <a:p>
            <a:pPr lvl="2" marL="914400" indent="-23076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ef9a1d"/>
              </a:buClr>
              <a:buSzPct val="80000"/>
              <a:buFont typeface="Wingdings" charset="2"/>
              <a:buChar char=""/>
            </a:pPr>
            <a:r>
              <a:rPr b="0" lang="en-US" sz="3000" spc="-1" strike="noStrike">
                <a:solidFill>
                  <a:srgbClr val="ffffff"/>
                </a:solidFill>
                <a:latin typeface="Calibri"/>
              </a:rPr>
              <a:t>5, 5, 20, 20, 20, 10, 10</a:t>
            </a:r>
            <a:endParaRPr b="0" lang="en-US" sz="3000" spc="-1" strike="noStrike">
              <a:latin typeface="Arial"/>
            </a:endParaRPr>
          </a:p>
          <a:p>
            <a:pPr lvl="1" marL="609480" indent="-23076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Combinations with no repetition</a:t>
            </a:r>
            <a:endParaRPr b="0" lang="en-US" sz="3200" spc="-1" strike="noStrike">
              <a:latin typeface="Arial"/>
            </a:endParaRPr>
          </a:p>
          <a:p>
            <a:pPr lvl="2" marL="914400" indent="-23076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ef9a1d"/>
              </a:buClr>
              <a:buSzPct val="80000"/>
              <a:buFont typeface="Wingdings" charset="2"/>
              <a:buChar char=""/>
            </a:pPr>
            <a:r>
              <a:rPr b="0" lang="en-US" sz="3000" spc="-1" strike="noStrike">
                <a:solidFill>
                  <a:srgbClr val="ffffff"/>
                </a:solidFill>
                <a:latin typeface="Calibri"/>
              </a:rPr>
              <a:t>Lottery numbers</a:t>
            </a:r>
            <a:endParaRPr b="0" lang="en-US" sz="3000" spc="-1" strike="noStrike">
              <a:latin typeface="Arial"/>
            </a:endParaRPr>
          </a:p>
          <a:p>
            <a:pPr lvl="2" marL="914400" indent="-23076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ef9a1d"/>
              </a:buClr>
              <a:buSzPct val="80000"/>
              <a:buFont typeface="Wingdings" charset="2"/>
              <a:buChar char=""/>
            </a:pPr>
            <a:r>
              <a:rPr b="0" lang="en-US" sz="3000" spc="-1" strike="noStrike">
                <a:solidFill>
                  <a:srgbClr val="ffffff"/>
                </a:solidFill>
                <a:latin typeface="Calibri"/>
              </a:rPr>
              <a:t>TOTO 6/49, 6/42, 5/35</a:t>
            </a:r>
            <a:endParaRPr b="0" lang="en-US" sz="3000" spc="-1" strike="noStrike">
              <a:latin typeface="Arial"/>
            </a:endParaRPr>
          </a:p>
          <a:p>
            <a:pPr lvl="2" marL="914400" indent="-23076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ef9a1d"/>
              </a:buClr>
              <a:buSzPct val="80000"/>
              <a:buFont typeface="Wingdings" charset="2"/>
              <a:buChar char=""/>
            </a:pPr>
            <a:r>
              <a:rPr b="0" lang="en-US" sz="3000" spc="-1" strike="noStrike">
                <a:solidFill>
                  <a:srgbClr val="ffffff"/>
                </a:solidFill>
                <a:latin typeface="Calibri"/>
              </a:rPr>
              <a:t>2, 14, 15, 27, 30, 33</a:t>
            </a:r>
            <a:endParaRPr b="0" lang="en-US" sz="3000" spc="-1" strike="noStrike">
              <a:latin typeface="Arial"/>
            </a:endParaRPr>
          </a:p>
        </p:txBody>
      </p:sp>
      <p:sp>
        <p:nvSpPr>
          <p:cNvPr id="573" name="CustomShape 3"/>
          <p:cNvSpPr/>
          <p:nvPr/>
        </p:nvSpPr>
        <p:spPr>
          <a:xfrm>
            <a:off x="188640" y="40320"/>
            <a:ext cx="9576720" cy="1110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 anchor="ctr">
            <a:noAutofit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</a:rPr>
              <a:t>Combinations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574" name="CustomShape 4"/>
          <p:cNvSpPr/>
          <p:nvPr/>
        </p:nvSpPr>
        <p:spPr>
          <a:xfrm>
            <a:off x="6856560" y="2819520"/>
            <a:ext cx="4578120" cy="3433320"/>
          </a:xfrm>
          <a:prstGeom prst="roundRect">
            <a:avLst>
              <a:gd name="adj" fmla="val 1657"/>
            </a:avLst>
          </a:prstGeom>
          <a:blipFill rotWithShape="0">
            <a:blip r:embed="rId1"/>
            <a:stretch>
              <a:fillRect/>
            </a:stretch>
          </a:blipFill>
          <a:ln>
            <a:noFill/>
          </a:ln>
          <a:effectLst>
            <a:outerShdw algn="ctr" dir="2700000" dist="35638" rotWithShape="0">
              <a:schemeClr val="bg2"/>
            </a:outerShdw>
          </a:effectLst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p14:dur="10"/>
    </mc:Choice>
    <mc:Fallback>
      <p:transition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CustomShape 1"/>
          <p:cNvSpPr/>
          <p:nvPr/>
        </p:nvSpPr>
        <p:spPr>
          <a:xfrm>
            <a:off x="11566440" y="6525000"/>
            <a:ext cx="428040" cy="19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C753D73C-6AA8-4DD3-9132-76744B1DFBC1}" type="slidenum">
              <a:rPr b="0" lang="en-US" sz="100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00" spc="-1" strike="noStrike">
              <a:latin typeface="Arial"/>
            </a:endParaRPr>
          </a:p>
        </p:txBody>
      </p:sp>
      <p:sp>
        <p:nvSpPr>
          <p:cNvPr id="576" name="CustomShape 2"/>
          <p:cNvSpPr/>
          <p:nvPr/>
        </p:nvSpPr>
        <p:spPr>
          <a:xfrm>
            <a:off x="190440" y="1151280"/>
            <a:ext cx="11804040" cy="5569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>
            <a:normAutofit/>
          </a:bodyPr>
          <a:p>
            <a:pPr marL="304920" indent="-30420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Back to the 3 of 16 billiard balls</a:t>
            </a:r>
            <a:endParaRPr b="0" lang="en-US" sz="3200" spc="-1" strike="noStrike">
              <a:latin typeface="Arial"/>
            </a:endParaRPr>
          </a:p>
          <a:p>
            <a:pPr lvl="1" marL="609480" indent="-23076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3000" spc="-1" strike="noStrike">
                <a:solidFill>
                  <a:srgbClr val="ffffff"/>
                </a:solidFill>
                <a:latin typeface="Calibri"/>
              </a:rPr>
              <a:t>Many combinations will be the same</a:t>
            </a:r>
            <a:endParaRPr b="0" lang="en-US" sz="3000" spc="-1" strike="noStrike">
              <a:latin typeface="Arial"/>
            </a:endParaRPr>
          </a:p>
          <a:p>
            <a:pPr lvl="1" marL="609480" indent="-23076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3000" spc="-1" strike="noStrike">
                <a:solidFill>
                  <a:srgbClr val="ffffff"/>
                </a:solidFill>
                <a:latin typeface="Calibri"/>
              </a:rPr>
              <a:t>We don't care about the order</a:t>
            </a:r>
            <a:endParaRPr b="0" lang="en-US" sz="3000" spc="-1" strike="noStrike">
              <a:latin typeface="Arial"/>
            </a:endParaRPr>
          </a:p>
          <a:p>
            <a:pPr marL="304920" indent="-30420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Ways to choose </a:t>
            </a:r>
            <a:r>
              <a:rPr b="0" i="1" lang="en-US" sz="3200" spc="-1" strike="noStrike">
                <a:solidFill>
                  <a:srgbClr val="f3cd60"/>
                </a:solidFill>
                <a:latin typeface="Calibri"/>
              </a:rPr>
              <a:t>k</a:t>
            </a: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 items from set of </a:t>
            </a:r>
            <a:r>
              <a:rPr b="0" i="1" lang="en-US" sz="3200" spc="-1" strike="noStrike">
                <a:solidFill>
                  <a:srgbClr val="f3cd60"/>
                </a:solidFill>
                <a:latin typeface="Calibri"/>
              </a:rPr>
              <a:t>n</a:t>
            </a: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 items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3200" spc="-1" strike="noStrike">
              <a:latin typeface="Arial"/>
            </a:endParaRPr>
          </a:p>
          <a:p>
            <a:pPr marL="304920" indent="-304200">
              <a:lnSpc>
                <a:spcPct val="105000"/>
              </a:lnSpc>
              <a:spcBef>
                <a:spcPts val="1800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Often called "</a:t>
            </a:r>
            <a:r>
              <a:rPr b="0" i="1" lang="en-US" sz="3200" spc="-1" strike="noStrike">
                <a:solidFill>
                  <a:srgbClr val="f3cd60"/>
                </a:solidFill>
                <a:latin typeface="Calibri"/>
              </a:rPr>
              <a:t>n</a:t>
            </a:r>
            <a:r>
              <a:rPr b="0" lang="en-US" sz="3200" spc="-1" strike="noStrike">
                <a:solidFill>
                  <a:srgbClr val="f3cd60"/>
                </a:solidFill>
                <a:latin typeface="Calibri"/>
              </a:rPr>
              <a:t> choose </a:t>
            </a:r>
            <a:r>
              <a:rPr b="0" i="1" lang="en-US" sz="3200" spc="-1" strike="noStrike">
                <a:solidFill>
                  <a:srgbClr val="f3cd60"/>
                </a:solidFill>
                <a:latin typeface="Calibri"/>
              </a:rPr>
              <a:t>k</a:t>
            </a: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" (Google it!)</a:t>
            </a:r>
            <a:endParaRPr b="0" lang="en-US" sz="3200" spc="-1" strike="noStrike">
              <a:latin typeface="Arial"/>
            </a:endParaRPr>
          </a:p>
          <a:p>
            <a:pPr marL="304920" indent="-30420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This is how lotteries work, e.g. TOTO 6/49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577" name="CustomShape 3"/>
          <p:cNvSpPr/>
          <p:nvPr/>
        </p:nvSpPr>
        <p:spPr>
          <a:xfrm>
            <a:off x="188640" y="40320"/>
            <a:ext cx="9576720" cy="1110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 anchor="ctr">
            <a:noAutofit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</a:rPr>
              <a:t>Combinations without Repetition</a:t>
            </a:r>
            <a:endParaRPr b="0" lang="en-US" sz="4000" spc="-1" strike="noStrike">
              <a:latin typeface="Arial"/>
            </a:endParaRPr>
          </a:p>
        </p:txBody>
      </p:sp>
      <p:graphicFrame>
        <p:nvGraphicFramePr>
          <p:cNvPr id="578" name="Table 4"/>
          <p:cNvGraphicFramePr/>
          <p:nvPr/>
        </p:nvGraphicFramePr>
        <p:xfrm>
          <a:off x="8539200" y="1161000"/>
          <a:ext cx="3040920" cy="5599440"/>
        </p:xfrm>
        <a:graphic>
          <a:graphicData uri="http://schemas.openxmlformats.org/drawingml/2006/table">
            <a:tbl>
              <a:tblPr/>
              <a:tblGrid>
                <a:gridCol w="1295280"/>
                <a:gridCol w="1746000"/>
              </a:tblGrid>
              <a:tr h="1156680"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Order</a:t>
                      </a:r>
                      <a:endParaRPr b="0" lang="en-US" sz="24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matters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R w="12240">
                      <a:solidFill>
                        <a:srgbClr val="ffffff"/>
                      </a:solidFill>
                    </a:lnR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Order does not matter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</a:tr>
              <a:tr h="2221560"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1 2 3</a:t>
                      </a:r>
                      <a:br/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1 3 2</a:t>
                      </a:r>
                      <a:br/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2 1 3</a:t>
                      </a:r>
                      <a:br/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2 3 1</a:t>
                      </a:r>
                      <a:br/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3 1 2</a:t>
                      </a:r>
                      <a:br/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3 2 1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1 2 3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</a:tr>
              <a:tr h="2221560"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1 2 4</a:t>
                      </a:r>
                      <a:br/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1 4 2</a:t>
                      </a:r>
                      <a:br/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2 1 4</a:t>
                      </a:r>
                      <a:br/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2 4 1</a:t>
                      </a:r>
                      <a:br/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4 1 2</a:t>
                      </a:r>
                      <a:br/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4 2 1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noFill/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1 2 4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T w="12240">
                      <a:solidFill>
                        <a:srgbClr val="ffffff"/>
                      </a:solidFill>
                    </a:lnT>
                    <a:noFill/>
                  </a:tcPr>
                </a:tc>
              </a:tr>
            </a:tbl>
          </a:graphicData>
        </a:graphic>
      </p:graphicFrame>
      <mc:AlternateContent>
        <mc:Choice xmlns:a14="http://schemas.microsoft.com/office/drawing/2010/main" Requires="a14">
          <p:sp>
            <p:nvSpPr>
              <p:cNvPr id="579" name="Formula 5"/>
              <p:cNvSpPr txBox="1"/>
              <p:nvPr/>
            </p:nvSpPr>
            <p:spPr>
              <a:xfrm>
                <a:off x="836640" y="3809880"/>
                <a:ext cx="4723560" cy="95904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𝑪</m:t>
                    </m:r>
                    <m:d>
                      <m:dPr>
                        <m:begChr m:val="("/>
                        <m:endChr m:val=")"/>
                      </m:dPr>
                      <m:e>
                        <m:r>
                          <m:t xml:space="preserve">𝒏</m:t>
                        </m:r>
                        <m:r>
                          <m:t xml:space="preserve">,</m:t>
                        </m:r>
                        <m:r>
                          <m:t xml:space="preserve">𝒌</m:t>
                        </m:r>
                      </m:e>
                    </m:d>
                    <m:r>
                      <m:t xml:space="preserve">=</m:t>
                    </m:r>
                    <m:d>
                      <m:dPr>
                        <m:begChr m:val="("/>
                        <m:endChr m:val=")"/>
                      </m:dPr>
                      <m:e>
                        <m:eqArr>
                          <m:e>
                            <m:r>
                              <m:t xml:space="preserve">𝒏</m:t>
                            </m:r>
                          </m:e>
                          <m:e>
                            <m:r>
                              <m:t xml:space="preserve">𝒌</m:t>
                            </m:r>
                          </m:e>
                        </m:eqArr>
                      </m:e>
                    </m:d>
                    <m:r>
                      <m:t xml:space="preserve">=</m:t>
                    </m:r>
                    <m:f>
                      <m:num>
                        <m:r>
                          <m:t xml:space="preserve">𝒏</m:t>
                        </m:r>
                        <m:r>
                          <m:t xml:space="preserve">!</m:t>
                        </m:r>
                      </m:num>
                      <m:den>
                        <m:d>
                          <m:dPr>
                            <m:begChr m:val="("/>
                            <m:endChr m:val=")"/>
                          </m:dPr>
                          <m:e>
                            <m:r>
                              <m:t xml:space="preserve">𝒏</m:t>
                            </m:r>
                            <m:r>
                              <m:t xml:space="preserve">−</m:t>
                            </m:r>
                            <m:r>
                              <m:t xml:space="preserve">𝒌</m:t>
                            </m:r>
                          </m:e>
                        </m:d>
                        <m:r>
                          <m:t xml:space="preserve">!</m:t>
                        </m:r>
                        <m:r>
                          <m:t xml:space="preserve">𝒌</m:t>
                        </m:r>
                        <m:r>
                          <m:t xml:space="preserve">!</m:t>
                        </m:r>
                      </m:den>
                    </m:f>
                  </m:oMath>
                </a14:m>
              </a:p>
            </p:txBody>
          </p:sp>
        </mc:Choice>
        <mc:Fallback/>
      </mc:AlternateContent>
      <p:sp>
        <p:nvSpPr>
          <p:cNvPr id="580" name="CustomShape 6"/>
          <p:cNvSpPr/>
          <p:nvPr/>
        </p:nvSpPr>
        <p:spPr>
          <a:xfrm>
            <a:off x="836640" y="3809880"/>
            <a:ext cx="4723560" cy="959040"/>
          </a:xfrm>
          <a:prstGeom prst="rect">
            <a:avLst/>
          </a:pr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 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p14:dur="10"/>
    </mc:Choice>
    <mc:Fallback>
      <p:transition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CustomShape 1"/>
          <p:cNvSpPr/>
          <p:nvPr/>
        </p:nvSpPr>
        <p:spPr>
          <a:xfrm>
            <a:off x="190440" y="1151280"/>
            <a:ext cx="11804040" cy="5569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>
            <a:normAutofit/>
          </a:bodyPr>
          <a:p>
            <a:pPr marL="304920" indent="-30420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Algorithm </a:t>
            </a:r>
            <a:r>
              <a:rPr b="1" lang="en-US" sz="3200" spc="-1" strike="noStrike">
                <a:solidFill>
                  <a:srgbClr val="f3cd60"/>
                </a:solidFill>
                <a:latin typeface="Consolas"/>
              </a:rPr>
              <a:t>Comb(index</a:t>
            </a:r>
            <a:r>
              <a:rPr b="1" lang="en-US" sz="3200" spc="-1" strike="noStrike">
                <a:solidFill>
                  <a:srgbClr val="f3cd60"/>
                </a:solidFill>
                <a:latin typeface="Calibri"/>
              </a:rPr>
              <a:t>, </a:t>
            </a:r>
            <a:r>
              <a:rPr b="1" lang="en-US" sz="3200" spc="-1" strike="noStrike">
                <a:solidFill>
                  <a:srgbClr val="f3cd60"/>
                </a:solidFill>
                <a:latin typeface="Consolas"/>
              </a:rPr>
              <a:t>start)</a:t>
            </a: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 to generate variations </a:t>
            </a:r>
            <a:r>
              <a:rPr b="1" lang="en-US" sz="3200" spc="-1" strike="noStrike">
                <a:solidFill>
                  <a:srgbClr val="f3cd60"/>
                </a:solidFill>
                <a:latin typeface="Calibri"/>
              </a:rPr>
              <a:t>C</a:t>
            </a:r>
            <a:r>
              <a:rPr b="0" lang="en-US" sz="3200" spc="-1" strike="noStrike">
                <a:solidFill>
                  <a:srgbClr val="f3cd60"/>
                </a:solidFill>
                <a:latin typeface="Calibri"/>
              </a:rPr>
              <a:t>(</a:t>
            </a:r>
            <a:r>
              <a:rPr b="1" lang="en-US" sz="3200" spc="-1" strike="noStrike">
                <a:solidFill>
                  <a:srgbClr val="f3cd60"/>
                </a:solidFill>
                <a:latin typeface="Consolas"/>
              </a:rPr>
              <a:t>n</a:t>
            </a:r>
            <a:r>
              <a:rPr b="0" lang="en-US" sz="3200" spc="-1" strike="noStrike">
                <a:solidFill>
                  <a:srgbClr val="f3cd60"/>
                </a:solidFill>
                <a:latin typeface="Calibri"/>
              </a:rPr>
              <a:t>, </a:t>
            </a:r>
            <a:r>
              <a:rPr b="1" lang="en-US" sz="3200" spc="-1" strike="noStrike">
                <a:solidFill>
                  <a:srgbClr val="f3cd60"/>
                </a:solidFill>
                <a:latin typeface="Consolas"/>
              </a:rPr>
              <a:t>k</a:t>
            </a:r>
            <a:r>
              <a:rPr b="0" lang="en-US" sz="3200" spc="-1" strike="noStrike">
                <a:solidFill>
                  <a:srgbClr val="f3cd60"/>
                </a:solidFill>
                <a:latin typeface="Calibri"/>
              </a:rPr>
              <a:t>)</a:t>
            </a:r>
            <a:endParaRPr b="0" lang="en-US" sz="3200" spc="-1" strike="noStrike">
              <a:latin typeface="Arial"/>
            </a:endParaRPr>
          </a:p>
          <a:p>
            <a:pPr lvl="1" marL="609480" indent="-23076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3000" spc="-1" strike="noStrike">
                <a:solidFill>
                  <a:srgbClr val="ffffff"/>
                </a:solidFill>
                <a:latin typeface="Calibri"/>
              </a:rPr>
              <a:t>Put the numbers </a:t>
            </a:r>
            <a:r>
              <a:rPr b="1" lang="en-US" sz="3000" spc="-1" strike="noStrike">
                <a:solidFill>
                  <a:srgbClr val="f3cd60"/>
                </a:solidFill>
                <a:latin typeface="Calibri"/>
              </a:rPr>
              <a:t>i</a:t>
            </a:r>
            <a:r>
              <a:rPr b="0" lang="en-US" sz="3000" spc="-1" strike="noStrike">
                <a:solidFill>
                  <a:srgbClr val="ffffff"/>
                </a:solidFill>
                <a:latin typeface="Calibri"/>
              </a:rPr>
              <a:t> = </a:t>
            </a:r>
            <a:r>
              <a:rPr b="0" lang="en-US" sz="3000" spc="-1" strike="noStrike">
                <a:solidFill>
                  <a:srgbClr val="f3cd60"/>
                </a:solidFill>
                <a:latin typeface="Calibri"/>
              </a:rPr>
              <a:t>start … n-1</a:t>
            </a:r>
            <a:r>
              <a:rPr b="0" lang="en-US" sz="3000" spc="-1" strike="noStrike">
                <a:solidFill>
                  <a:srgbClr val="ffffff"/>
                </a:solidFill>
                <a:latin typeface="Calibri"/>
              </a:rPr>
              <a:t> at position </a:t>
            </a:r>
            <a:r>
              <a:rPr b="1" lang="en-US" sz="3000" spc="-1" strike="noStrike">
                <a:solidFill>
                  <a:srgbClr val="f3cd60"/>
                </a:solidFill>
                <a:latin typeface="Consolas"/>
              </a:rPr>
              <a:t>index</a:t>
            </a:r>
            <a:endParaRPr b="0" lang="en-US" sz="3000" spc="-1" strike="noStrike">
              <a:latin typeface="Arial"/>
            </a:endParaRPr>
          </a:p>
          <a:p>
            <a:pPr lvl="1" marL="609480" indent="-23076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3000" spc="-1" strike="noStrike">
                <a:solidFill>
                  <a:srgbClr val="ffffff"/>
                </a:solidFill>
                <a:latin typeface="Calibri"/>
              </a:rPr>
              <a:t>Call </a:t>
            </a:r>
            <a:r>
              <a:rPr b="1" lang="en-US" sz="3000" spc="-1" strike="noStrike">
                <a:solidFill>
                  <a:srgbClr val="f3cd60"/>
                </a:solidFill>
                <a:latin typeface="Consolas"/>
              </a:rPr>
              <a:t>Comb(index</a:t>
            </a:r>
            <a:r>
              <a:rPr b="1" lang="en-US" sz="3000" spc="-1" strike="noStrike">
                <a:solidFill>
                  <a:srgbClr val="f3cd60"/>
                </a:solidFill>
                <a:latin typeface="Calibri"/>
              </a:rPr>
              <a:t> </a:t>
            </a:r>
            <a:r>
              <a:rPr b="1" lang="en-US" sz="3000" spc="-1" strike="noStrike">
                <a:solidFill>
                  <a:srgbClr val="f3cd60"/>
                </a:solidFill>
                <a:latin typeface="Consolas"/>
              </a:rPr>
              <a:t>+</a:t>
            </a:r>
            <a:r>
              <a:rPr b="1" lang="en-US" sz="3000" spc="-1" strike="noStrike">
                <a:solidFill>
                  <a:srgbClr val="f3cd60"/>
                </a:solidFill>
                <a:latin typeface="Calibri"/>
              </a:rPr>
              <a:t> </a:t>
            </a:r>
            <a:r>
              <a:rPr b="1" lang="en-US" sz="3000" spc="-1" strike="noStrike">
                <a:solidFill>
                  <a:srgbClr val="f3cd60"/>
                </a:solidFill>
                <a:latin typeface="Consolas"/>
              </a:rPr>
              <a:t>1</a:t>
            </a:r>
            <a:r>
              <a:rPr b="1" lang="en-US" sz="2800" spc="-1" strike="noStrike">
                <a:solidFill>
                  <a:srgbClr val="f3cd60"/>
                </a:solidFill>
                <a:latin typeface="Calibri"/>
              </a:rPr>
              <a:t>, </a:t>
            </a:r>
            <a:r>
              <a:rPr b="1" lang="en-US" sz="2800" spc="-1" strike="noStrike">
                <a:solidFill>
                  <a:srgbClr val="f3cd60"/>
                </a:solidFill>
                <a:latin typeface="Consolas"/>
              </a:rPr>
              <a:t>i</a:t>
            </a:r>
            <a:r>
              <a:rPr b="1" lang="en-US" sz="2800" spc="-1" strike="noStrike">
                <a:solidFill>
                  <a:srgbClr val="f3cd60"/>
                </a:solidFill>
                <a:latin typeface="Calibri"/>
              </a:rPr>
              <a:t> </a:t>
            </a:r>
            <a:r>
              <a:rPr b="1" lang="en-US" sz="2800" spc="-1" strike="noStrike">
                <a:solidFill>
                  <a:srgbClr val="f3cd60"/>
                </a:solidFill>
                <a:latin typeface="Consolas"/>
              </a:rPr>
              <a:t>+</a:t>
            </a:r>
            <a:r>
              <a:rPr b="1" lang="en-US" sz="2800" spc="-1" strike="noStrike">
                <a:solidFill>
                  <a:srgbClr val="f3cd60"/>
                </a:solidFill>
                <a:latin typeface="Calibri"/>
              </a:rPr>
              <a:t> </a:t>
            </a:r>
            <a:r>
              <a:rPr b="1" lang="en-US" sz="2800" spc="-1" strike="noStrike">
                <a:solidFill>
                  <a:srgbClr val="f3cd60"/>
                </a:solidFill>
                <a:latin typeface="Consolas"/>
              </a:rPr>
              <a:t>1</a:t>
            </a:r>
            <a:r>
              <a:rPr b="1" lang="en-US" sz="3000" spc="-1" strike="noStrike">
                <a:solidFill>
                  <a:srgbClr val="f3cd60"/>
                </a:solidFill>
                <a:latin typeface="Consolas"/>
              </a:rPr>
              <a:t>)</a:t>
            </a:r>
            <a:r>
              <a:rPr b="0" lang="en-US" sz="3000" spc="-1" strike="noStrike">
                <a:solidFill>
                  <a:srgbClr val="ffffff"/>
                </a:solidFill>
                <a:latin typeface="Calibri"/>
              </a:rPr>
              <a:t> to generate the rest of the array</a:t>
            </a:r>
            <a:endParaRPr b="0" lang="en-US" sz="3000" spc="-1" strike="noStrike">
              <a:latin typeface="Arial"/>
            </a:endParaRPr>
          </a:p>
        </p:txBody>
      </p:sp>
      <p:grpSp>
        <p:nvGrpSpPr>
          <p:cNvPr id="582" name="Group 2"/>
          <p:cNvGrpSpPr/>
          <p:nvPr/>
        </p:nvGrpSpPr>
        <p:grpSpPr>
          <a:xfrm>
            <a:off x="611280" y="3505320"/>
            <a:ext cx="3678840" cy="2562840"/>
            <a:chOff x="611280" y="3505320"/>
            <a:chExt cx="3678840" cy="2562840"/>
          </a:xfrm>
        </p:grpSpPr>
        <p:sp>
          <p:nvSpPr>
            <p:cNvPr id="583" name="CustomShape 3"/>
            <p:cNvSpPr/>
            <p:nvPr/>
          </p:nvSpPr>
          <p:spPr>
            <a:xfrm>
              <a:off x="611280" y="3962520"/>
              <a:ext cx="3678840" cy="210564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600">
              <a:solidFill>
                <a:schemeClr val="accent5">
                  <a:lumMod val="60000"/>
                  <a:lumOff val="4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84" name="CustomShape 4"/>
            <p:cNvSpPr/>
            <p:nvPr/>
          </p:nvSpPr>
          <p:spPr>
            <a:xfrm>
              <a:off x="611280" y="3505320"/>
              <a:ext cx="3678840" cy="456480"/>
            </a:xfrm>
            <a:prstGeom prst="rect">
              <a:avLst/>
            </a:prstGeom>
            <a:solidFill>
              <a:srgbClr val="d9d5c7">
                <a:alpha val="40000"/>
              </a:srgbClr>
            </a:solidFill>
            <a:ln w="12600">
              <a:solidFill>
                <a:schemeClr val="accent5">
                  <a:lumMod val="60000"/>
                  <a:lumOff val="4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85" name="CustomShape 5"/>
            <p:cNvSpPr/>
            <p:nvPr/>
          </p:nvSpPr>
          <p:spPr>
            <a:xfrm>
              <a:off x="1119960" y="3505320"/>
              <a:ext cx="2663640" cy="4557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fffff"/>
                  </a:solidFill>
                  <a:latin typeface="Consolas"/>
                  <a:ea typeface="DejaVu Sans"/>
                </a:rPr>
                <a:t>Comb(0,</a:t>
              </a:r>
              <a:r>
                <a:rPr b="1" lang="en-US" sz="24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 </a:t>
              </a:r>
              <a:r>
                <a:rPr b="1" lang="en-US" sz="2400" spc="-1" strike="noStrike">
                  <a:solidFill>
                    <a:srgbClr val="ffffff"/>
                  </a:solidFill>
                  <a:latin typeface="Consolas"/>
                  <a:ea typeface="DejaVu Sans"/>
                </a:rPr>
                <a:t>start)</a:t>
              </a:r>
              <a:endParaRPr b="0" lang="en-US" sz="2400" spc="-1" strike="noStrike">
                <a:latin typeface="Arial"/>
              </a:endParaRPr>
            </a:p>
          </p:txBody>
        </p:sp>
      </p:grpSp>
      <p:sp>
        <p:nvSpPr>
          <p:cNvPr id="586" name="CustomShape 6"/>
          <p:cNvSpPr/>
          <p:nvPr/>
        </p:nvSpPr>
        <p:spPr>
          <a:xfrm>
            <a:off x="11566440" y="6524640"/>
            <a:ext cx="428040" cy="196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28A42942-D584-41A7-B728-27A8A9356BA4}" type="slidenum">
              <a:rPr b="0" lang="en-US" sz="100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00" spc="-1" strike="noStrike">
              <a:latin typeface="Arial"/>
            </a:endParaRPr>
          </a:p>
        </p:txBody>
      </p:sp>
      <p:sp>
        <p:nvSpPr>
          <p:cNvPr id="587" name="CustomShape 7"/>
          <p:cNvSpPr/>
          <p:nvPr/>
        </p:nvSpPr>
        <p:spPr>
          <a:xfrm>
            <a:off x="188640" y="40320"/>
            <a:ext cx="9576720" cy="1110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 anchor="ctr">
            <a:normAutofit/>
          </a:bodyPr>
          <a:p>
            <a:pPr>
              <a:lnSpc>
                <a:spcPct val="90000"/>
              </a:lnSpc>
            </a:pPr>
            <a:r>
              <a:rPr b="1" lang="en-US" sz="3800" spc="-1" strike="noStrike">
                <a:solidFill>
                  <a:srgbClr val="f3be60"/>
                </a:solidFill>
                <a:latin typeface="Calibri"/>
              </a:rPr>
              <a:t>Algorithm: Combinations without Repetition</a:t>
            </a:r>
            <a:endParaRPr b="0" lang="en-US" sz="3800" spc="-1" strike="noStrike">
              <a:latin typeface="Arial"/>
            </a:endParaRPr>
          </a:p>
        </p:txBody>
      </p:sp>
      <p:graphicFrame>
        <p:nvGraphicFramePr>
          <p:cNvPr id="588" name="Table 8"/>
          <p:cNvGraphicFramePr/>
          <p:nvPr/>
        </p:nvGraphicFramePr>
        <p:xfrm>
          <a:off x="884520" y="4617720"/>
          <a:ext cx="3115800" cy="375840"/>
        </p:xfrm>
        <a:graphic>
          <a:graphicData uri="http://schemas.openxmlformats.org/drawingml/2006/table">
            <a:tbl>
              <a:tblPr/>
              <a:tblGrid>
                <a:gridCol w="444960"/>
                <a:gridCol w="444960"/>
                <a:gridCol w="444960"/>
                <a:gridCol w="444960"/>
                <a:gridCol w="444960"/>
                <a:gridCol w="444960"/>
                <a:gridCol w="446400"/>
              </a:tblGrid>
              <a:tr h="376200"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95000"/>
                        </a:lnSpc>
                        <a:spcBef>
                          <a:spcPts val="961"/>
                        </a:spcBef>
                      </a:pPr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Consolas"/>
                        </a:rPr>
                        <a:t>i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28080">
                      <a:solidFill>
                        <a:srgbClr val="eceae3"/>
                      </a:solidFill>
                    </a:lnL>
                    <a:lnR w="12240">
                      <a:solidFill>
                        <a:srgbClr val="eceae3"/>
                      </a:solidFill>
                    </a:lnR>
                    <a:lnT w="28080">
                      <a:solidFill>
                        <a:srgbClr val="eceae3"/>
                      </a:solidFill>
                    </a:lnT>
                    <a:lnB w="28080">
                      <a:solidFill>
                        <a:srgbClr val="eceae3"/>
                      </a:solidFill>
                    </a:lnB>
                    <a:noFill/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95000"/>
                        </a:lnSpc>
                        <a:spcBef>
                          <a:spcPts val="961"/>
                        </a:spcBef>
                      </a:pPr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Consolas"/>
                        </a:rPr>
                        <a:t>x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eceae3"/>
                      </a:solidFill>
                    </a:lnL>
                    <a:lnR w="12240">
                      <a:solidFill>
                        <a:srgbClr val="eceae3"/>
                      </a:solidFill>
                    </a:lnR>
                    <a:lnT w="28080">
                      <a:solidFill>
                        <a:srgbClr val="eceae3"/>
                      </a:solidFill>
                    </a:lnT>
                    <a:lnB w="28080">
                      <a:solidFill>
                        <a:srgbClr val="eceae3"/>
                      </a:solidFill>
                    </a:lnB>
                    <a:solidFill>
                      <a:srgbClr val="eceae3">
                        <a:alpha val="30000"/>
                      </a:srgbClr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95000"/>
                        </a:lnSpc>
                        <a:spcBef>
                          <a:spcPts val="961"/>
                        </a:spcBef>
                      </a:pPr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Consolas"/>
                        </a:rPr>
                        <a:t>x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eceae3"/>
                      </a:solidFill>
                    </a:lnL>
                    <a:lnR w="12240">
                      <a:solidFill>
                        <a:srgbClr val="eceae3"/>
                      </a:solidFill>
                    </a:lnR>
                    <a:lnT w="28080">
                      <a:solidFill>
                        <a:srgbClr val="eceae3"/>
                      </a:solidFill>
                    </a:lnT>
                    <a:lnB w="28080">
                      <a:solidFill>
                        <a:srgbClr val="eceae3"/>
                      </a:solidFill>
                    </a:lnB>
                    <a:solidFill>
                      <a:srgbClr val="eceae3">
                        <a:alpha val="30000"/>
                      </a:srgbClr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95000"/>
                        </a:lnSpc>
                        <a:spcBef>
                          <a:spcPts val="961"/>
                        </a:spcBef>
                      </a:pPr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Consolas"/>
                        </a:rPr>
                        <a:t>x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eceae3"/>
                      </a:solidFill>
                    </a:lnL>
                    <a:lnR w="12240">
                      <a:solidFill>
                        <a:srgbClr val="eceae3"/>
                      </a:solidFill>
                    </a:lnR>
                    <a:lnT w="28080">
                      <a:solidFill>
                        <a:srgbClr val="eceae3"/>
                      </a:solidFill>
                    </a:lnT>
                    <a:lnB w="28080">
                      <a:solidFill>
                        <a:srgbClr val="eceae3"/>
                      </a:solidFill>
                    </a:lnB>
                    <a:solidFill>
                      <a:srgbClr val="eceae3">
                        <a:alpha val="30000"/>
                      </a:srgbClr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95000"/>
                        </a:lnSpc>
                        <a:spcBef>
                          <a:spcPts val="961"/>
                        </a:spcBef>
                      </a:pPr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Consolas"/>
                        </a:rPr>
                        <a:t>x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eceae3"/>
                      </a:solidFill>
                    </a:lnL>
                    <a:lnR w="12240">
                      <a:solidFill>
                        <a:srgbClr val="eceae3"/>
                      </a:solidFill>
                    </a:lnR>
                    <a:lnT w="28080">
                      <a:solidFill>
                        <a:srgbClr val="eceae3"/>
                      </a:solidFill>
                    </a:lnT>
                    <a:lnB w="28080">
                      <a:solidFill>
                        <a:srgbClr val="eceae3"/>
                      </a:solidFill>
                    </a:lnB>
                    <a:solidFill>
                      <a:srgbClr val="eceae3">
                        <a:alpha val="30000"/>
                      </a:srgbClr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95000"/>
                        </a:lnSpc>
                        <a:spcBef>
                          <a:spcPts val="961"/>
                        </a:spcBef>
                      </a:pPr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Consolas"/>
                        </a:rPr>
                        <a:t>x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eceae3"/>
                      </a:solidFill>
                    </a:lnL>
                    <a:lnR w="12240">
                      <a:solidFill>
                        <a:srgbClr val="eceae3"/>
                      </a:solidFill>
                    </a:lnR>
                    <a:lnT w="28080">
                      <a:solidFill>
                        <a:srgbClr val="eceae3"/>
                      </a:solidFill>
                    </a:lnT>
                    <a:lnB w="28080">
                      <a:solidFill>
                        <a:srgbClr val="eceae3"/>
                      </a:solidFill>
                    </a:lnB>
                    <a:solidFill>
                      <a:srgbClr val="eceae3">
                        <a:alpha val="30000"/>
                      </a:srgbClr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95000"/>
                        </a:lnSpc>
                        <a:spcBef>
                          <a:spcPts val="961"/>
                        </a:spcBef>
                      </a:pPr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Consolas"/>
                        </a:rPr>
                        <a:t>x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eceae3"/>
                      </a:solidFill>
                    </a:lnL>
                    <a:lnR w="12240">
                      <a:solidFill>
                        <a:srgbClr val="eceae3"/>
                      </a:solidFill>
                    </a:lnR>
                    <a:lnT w="28080">
                      <a:solidFill>
                        <a:srgbClr val="eceae3"/>
                      </a:solidFill>
                    </a:lnT>
                    <a:lnB w="28080">
                      <a:solidFill>
                        <a:srgbClr val="eceae3"/>
                      </a:solidFill>
                    </a:lnB>
                    <a:solidFill>
                      <a:srgbClr val="eceae3">
                        <a:alpha val="30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589" name="CustomShape 9"/>
          <p:cNvSpPr/>
          <p:nvPr/>
        </p:nvSpPr>
        <p:spPr>
          <a:xfrm rot="16200000">
            <a:off x="2553840" y="3975840"/>
            <a:ext cx="283320" cy="2562840"/>
          </a:xfrm>
          <a:prstGeom prst="leftBrace">
            <a:avLst>
              <a:gd name="adj1" fmla="val 91897"/>
              <a:gd name="adj2" fmla="val 50000"/>
            </a:avLst>
          </a:prstGeom>
          <a:noFill/>
          <a:ln w="31680">
            <a:solidFill>
              <a:schemeClr val="accent5">
                <a:lumMod val="20000"/>
                <a:lumOff val="80000"/>
              </a:schemeClr>
            </a:solidFill>
            <a:round/>
          </a:ln>
          <a:effectLst>
            <a:outerShdw algn="ctr" dir="2700000" dist="17309" rotWithShape="0">
              <a:schemeClr val="bg1">
                <a:lumMod val="75000"/>
                <a:lumOff val="25000"/>
              </a:scheme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590" name="Line 10"/>
          <p:cNvSpPr/>
          <p:nvPr/>
        </p:nvSpPr>
        <p:spPr>
          <a:xfrm>
            <a:off x="1117080" y="4212360"/>
            <a:ext cx="0" cy="338040"/>
          </a:xfrm>
          <a:prstGeom prst="line">
            <a:avLst/>
          </a:prstGeom>
          <a:ln w="38160">
            <a:solidFill>
              <a:schemeClr val="accent5">
                <a:lumMod val="20000"/>
                <a:lumOff val="80000"/>
              </a:schemeClr>
            </a:solidFill>
            <a:round/>
            <a:tailEnd len="med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591" name="CustomShape 11"/>
          <p:cNvSpPr/>
          <p:nvPr/>
        </p:nvSpPr>
        <p:spPr>
          <a:xfrm>
            <a:off x="1535400" y="5398920"/>
            <a:ext cx="229788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ffffff"/>
                </a:solidFill>
                <a:latin typeface="Consolas"/>
                <a:ea typeface="DejaVu Sans"/>
              </a:rPr>
              <a:t>Comb(1,</a:t>
            </a:r>
            <a:r>
              <a:rPr b="1" lang="en-US" sz="2400" spc="-1" strike="noStrike">
                <a:solidFill>
                  <a:srgbClr val="ffffff"/>
                </a:solidFill>
                <a:latin typeface="Calibri"/>
                <a:ea typeface="DejaVu Sans"/>
              </a:rPr>
              <a:t> </a:t>
            </a:r>
            <a:r>
              <a:rPr b="1" lang="en-US" sz="2400" spc="-1" strike="noStrike">
                <a:solidFill>
                  <a:srgbClr val="ffffff"/>
                </a:solidFill>
                <a:latin typeface="Consolas"/>
                <a:ea typeface="DejaVu Sans"/>
              </a:rPr>
              <a:t>i+1)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592" name="CustomShape 12"/>
          <p:cNvSpPr/>
          <p:nvPr/>
        </p:nvSpPr>
        <p:spPr>
          <a:xfrm>
            <a:off x="8508600" y="4525200"/>
            <a:ext cx="463680" cy="445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ts val="2801"/>
              </a:lnSpc>
            </a:pPr>
            <a:r>
              <a:rPr b="1" lang="en-US" sz="2800" spc="-1" strike="noStrike">
                <a:solidFill>
                  <a:srgbClr val="ffffff"/>
                </a:solidFill>
                <a:latin typeface="Consolas"/>
                <a:ea typeface="DejaVu Sans"/>
              </a:rPr>
              <a:t>…</a:t>
            </a:r>
            <a:endParaRPr b="0" lang="en-US" sz="2800" spc="-1" strike="noStrike">
              <a:latin typeface="Arial"/>
            </a:endParaRPr>
          </a:p>
        </p:txBody>
      </p:sp>
      <p:grpSp>
        <p:nvGrpSpPr>
          <p:cNvPr id="593" name="Group 13"/>
          <p:cNvGrpSpPr/>
          <p:nvPr/>
        </p:nvGrpSpPr>
        <p:grpSpPr>
          <a:xfrm>
            <a:off x="8973000" y="3505320"/>
            <a:ext cx="2607120" cy="2562840"/>
            <a:chOff x="8973000" y="3505320"/>
            <a:chExt cx="2607120" cy="2562840"/>
          </a:xfrm>
        </p:grpSpPr>
        <p:sp>
          <p:nvSpPr>
            <p:cNvPr id="594" name="CustomShape 14"/>
            <p:cNvSpPr/>
            <p:nvPr/>
          </p:nvSpPr>
          <p:spPr>
            <a:xfrm>
              <a:off x="8973000" y="3962520"/>
              <a:ext cx="2607120" cy="210564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600">
              <a:solidFill>
                <a:schemeClr val="accent5">
                  <a:lumMod val="60000"/>
                  <a:lumOff val="4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95" name="CustomShape 15"/>
            <p:cNvSpPr/>
            <p:nvPr/>
          </p:nvSpPr>
          <p:spPr>
            <a:xfrm>
              <a:off x="8973000" y="3505320"/>
              <a:ext cx="2607120" cy="456480"/>
            </a:xfrm>
            <a:prstGeom prst="rect">
              <a:avLst/>
            </a:prstGeom>
            <a:solidFill>
              <a:srgbClr val="d9d5c7">
                <a:alpha val="40000"/>
              </a:srgbClr>
            </a:solidFill>
            <a:ln w="12600">
              <a:solidFill>
                <a:schemeClr val="accent5">
                  <a:lumMod val="60000"/>
                  <a:lumOff val="4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96" name="CustomShape 16"/>
            <p:cNvSpPr/>
            <p:nvPr/>
          </p:nvSpPr>
          <p:spPr>
            <a:xfrm>
              <a:off x="8973000" y="3512880"/>
              <a:ext cx="2607120" cy="8211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fffff"/>
                  </a:solidFill>
                  <a:latin typeface="Consolas"/>
                  <a:ea typeface="DejaVu Sans"/>
                </a:rPr>
                <a:t>Comb(k,</a:t>
              </a:r>
              <a:r>
                <a:rPr b="1" lang="en-US" sz="24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 </a:t>
              </a:r>
              <a:r>
                <a:rPr b="1" lang="en-US" sz="2400" spc="-1" strike="noStrike">
                  <a:solidFill>
                    <a:srgbClr val="ffffff"/>
                  </a:solidFill>
                  <a:latin typeface="Consolas"/>
                  <a:ea typeface="DejaVu Sans"/>
                </a:rPr>
                <a:t>start)</a:t>
              </a:r>
              <a:endParaRPr b="0" lang="en-US" sz="2400" spc="-1" strike="noStrike">
                <a:latin typeface="Arial"/>
              </a:endParaRPr>
            </a:p>
          </p:txBody>
        </p:sp>
      </p:grpSp>
      <p:sp>
        <p:nvSpPr>
          <p:cNvPr id="597" name="CustomShape 17"/>
          <p:cNvSpPr/>
          <p:nvPr/>
        </p:nvSpPr>
        <p:spPr>
          <a:xfrm>
            <a:off x="9155160" y="4087440"/>
            <a:ext cx="2226600" cy="897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1" lang="en-US" sz="2400" spc="-1" strike="noStrike">
                <a:solidFill>
                  <a:srgbClr val="ffffff"/>
                </a:solidFill>
                <a:latin typeface="Consolas"/>
                <a:ea typeface="DejaVu Sans"/>
              </a:rPr>
              <a:t>Print();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1" lang="en-US" sz="2400" spc="-1" strike="noStrike">
                <a:solidFill>
                  <a:srgbClr val="ffffff"/>
                </a:solidFill>
                <a:latin typeface="Consolas"/>
                <a:ea typeface="DejaVu Sans"/>
              </a:rPr>
              <a:t>Stop!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598" name="CustomShape 18"/>
          <p:cNvSpPr/>
          <p:nvPr/>
        </p:nvSpPr>
        <p:spPr>
          <a:xfrm>
            <a:off x="4317840" y="4609440"/>
            <a:ext cx="463680" cy="445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ts val="2801"/>
              </a:lnSpc>
            </a:pPr>
            <a:r>
              <a:rPr b="1" lang="en-US" sz="2800" spc="-1" strike="noStrike">
                <a:solidFill>
                  <a:srgbClr val="ffffff"/>
                </a:solidFill>
                <a:latin typeface="Wingdings"/>
                <a:ea typeface="DejaVu Sans"/>
              </a:rPr>
              <a:t></a:t>
            </a:r>
            <a:endParaRPr b="0" lang="en-US" sz="2800" spc="-1" strike="noStrike">
              <a:latin typeface="Arial"/>
            </a:endParaRPr>
          </a:p>
        </p:txBody>
      </p:sp>
      <p:grpSp>
        <p:nvGrpSpPr>
          <p:cNvPr id="599" name="Group 19"/>
          <p:cNvGrpSpPr/>
          <p:nvPr/>
        </p:nvGrpSpPr>
        <p:grpSpPr>
          <a:xfrm>
            <a:off x="4829040" y="3505320"/>
            <a:ext cx="3678840" cy="2562840"/>
            <a:chOff x="4829040" y="3505320"/>
            <a:chExt cx="3678840" cy="2562840"/>
          </a:xfrm>
        </p:grpSpPr>
        <p:sp>
          <p:nvSpPr>
            <p:cNvPr id="600" name="CustomShape 20"/>
            <p:cNvSpPr/>
            <p:nvPr/>
          </p:nvSpPr>
          <p:spPr>
            <a:xfrm>
              <a:off x="4829040" y="3962520"/>
              <a:ext cx="3678840" cy="210564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600">
              <a:solidFill>
                <a:schemeClr val="accent5">
                  <a:lumMod val="60000"/>
                  <a:lumOff val="4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01" name="CustomShape 21"/>
            <p:cNvSpPr/>
            <p:nvPr/>
          </p:nvSpPr>
          <p:spPr>
            <a:xfrm>
              <a:off x="4829040" y="3505320"/>
              <a:ext cx="3678840" cy="456480"/>
            </a:xfrm>
            <a:prstGeom prst="rect">
              <a:avLst/>
            </a:prstGeom>
            <a:solidFill>
              <a:srgbClr val="d9d5c7">
                <a:alpha val="40000"/>
              </a:srgbClr>
            </a:solidFill>
            <a:ln w="12600">
              <a:solidFill>
                <a:schemeClr val="accent5">
                  <a:lumMod val="60000"/>
                  <a:lumOff val="4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02" name="CustomShape 22"/>
            <p:cNvSpPr/>
            <p:nvPr/>
          </p:nvSpPr>
          <p:spPr>
            <a:xfrm>
              <a:off x="5338080" y="3505320"/>
              <a:ext cx="2663640" cy="4557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fffff"/>
                  </a:solidFill>
                  <a:latin typeface="Consolas"/>
                  <a:ea typeface="DejaVu Sans"/>
                </a:rPr>
                <a:t>Comb(1,</a:t>
              </a:r>
              <a:r>
                <a:rPr b="1" lang="en-US" sz="24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 </a:t>
              </a:r>
              <a:r>
                <a:rPr b="1" lang="en-US" sz="2400" spc="-1" strike="noStrike">
                  <a:solidFill>
                    <a:srgbClr val="ffffff"/>
                  </a:solidFill>
                  <a:latin typeface="Consolas"/>
                  <a:ea typeface="DejaVu Sans"/>
                </a:rPr>
                <a:t>start)</a:t>
              </a:r>
              <a:endParaRPr b="0" lang="en-US" sz="2400" spc="-1" strike="noStrike">
                <a:latin typeface="Arial"/>
              </a:endParaRPr>
            </a:p>
          </p:txBody>
        </p:sp>
      </p:grpSp>
      <p:graphicFrame>
        <p:nvGraphicFramePr>
          <p:cNvPr id="603" name="Table 23"/>
          <p:cNvGraphicFramePr/>
          <p:nvPr/>
        </p:nvGraphicFramePr>
        <p:xfrm>
          <a:off x="5102280" y="4617720"/>
          <a:ext cx="3115800" cy="375840"/>
        </p:xfrm>
        <a:graphic>
          <a:graphicData uri="http://schemas.openxmlformats.org/drawingml/2006/table">
            <a:tbl>
              <a:tblPr/>
              <a:tblGrid>
                <a:gridCol w="444960"/>
                <a:gridCol w="444960"/>
                <a:gridCol w="444960"/>
                <a:gridCol w="444960"/>
                <a:gridCol w="444960"/>
                <a:gridCol w="444960"/>
                <a:gridCol w="446400"/>
              </a:tblGrid>
              <a:tr h="376200"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95000"/>
                        </a:lnSpc>
                        <a:spcBef>
                          <a:spcPts val="961"/>
                        </a:spcBef>
                      </a:pPr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Consolas"/>
                        </a:rPr>
                        <a:t>y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28080">
                      <a:solidFill>
                        <a:srgbClr val="eceae3"/>
                      </a:solidFill>
                    </a:lnL>
                    <a:lnR w="12240">
                      <a:solidFill>
                        <a:srgbClr val="eceae3"/>
                      </a:solidFill>
                    </a:lnR>
                    <a:lnT w="28080">
                      <a:solidFill>
                        <a:srgbClr val="eceae3"/>
                      </a:solidFill>
                    </a:lnT>
                    <a:lnB w="28080">
                      <a:solidFill>
                        <a:srgbClr val="eceae3"/>
                      </a:solidFill>
                    </a:lnB>
                    <a:solidFill>
                      <a:srgbClr val="c87d0e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95000"/>
                        </a:lnSpc>
                        <a:spcBef>
                          <a:spcPts val="961"/>
                        </a:spcBef>
                      </a:pPr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Consolas"/>
                        </a:rPr>
                        <a:t>i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eceae3"/>
                      </a:solidFill>
                    </a:lnL>
                    <a:lnR w="12240">
                      <a:solidFill>
                        <a:srgbClr val="eceae3"/>
                      </a:solidFill>
                    </a:lnR>
                    <a:lnT w="28080">
                      <a:solidFill>
                        <a:srgbClr val="eceae3"/>
                      </a:solidFill>
                    </a:lnT>
                    <a:lnB w="28080">
                      <a:solidFill>
                        <a:srgbClr val="eceae3"/>
                      </a:solidFill>
                    </a:lnB>
                    <a:noFill/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95000"/>
                        </a:lnSpc>
                        <a:spcBef>
                          <a:spcPts val="961"/>
                        </a:spcBef>
                      </a:pPr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Consolas"/>
                        </a:rPr>
                        <a:t>x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eceae3"/>
                      </a:solidFill>
                    </a:lnL>
                    <a:lnR w="12240">
                      <a:solidFill>
                        <a:srgbClr val="eceae3"/>
                      </a:solidFill>
                    </a:lnR>
                    <a:lnT w="28080">
                      <a:solidFill>
                        <a:srgbClr val="eceae3"/>
                      </a:solidFill>
                    </a:lnT>
                    <a:lnB w="28080">
                      <a:solidFill>
                        <a:srgbClr val="eceae3"/>
                      </a:solidFill>
                    </a:lnB>
                    <a:solidFill>
                      <a:srgbClr val="eceae3">
                        <a:alpha val="30000"/>
                      </a:srgbClr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95000"/>
                        </a:lnSpc>
                        <a:spcBef>
                          <a:spcPts val="961"/>
                        </a:spcBef>
                      </a:pPr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Consolas"/>
                        </a:rPr>
                        <a:t>x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eceae3"/>
                      </a:solidFill>
                    </a:lnL>
                    <a:lnR w="12240">
                      <a:solidFill>
                        <a:srgbClr val="eceae3"/>
                      </a:solidFill>
                    </a:lnR>
                    <a:lnT w="28080">
                      <a:solidFill>
                        <a:srgbClr val="eceae3"/>
                      </a:solidFill>
                    </a:lnT>
                    <a:lnB w="28080">
                      <a:solidFill>
                        <a:srgbClr val="eceae3"/>
                      </a:solidFill>
                    </a:lnB>
                    <a:solidFill>
                      <a:srgbClr val="eceae3">
                        <a:alpha val="30000"/>
                      </a:srgbClr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95000"/>
                        </a:lnSpc>
                        <a:spcBef>
                          <a:spcPts val="961"/>
                        </a:spcBef>
                      </a:pPr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Consolas"/>
                        </a:rPr>
                        <a:t>x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eceae3"/>
                      </a:solidFill>
                    </a:lnL>
                    <a:lnR w="12240">
                      <a:solidFill>
                        <a:srgbClr val="eceae3"/>
                      </a:solidFill>
                    </a:lnR>
                    <a:lnT w="28080">
                      <a:solidFill>
                        <a:srgbClr val="eceae3"/>
                      </a:solidFill>
                    </a:lnT>
                    <a:lnB w="28080">
                      <a:solidFill>
                        <a:srgbClr val="eceae3"/>
                      </a:solidFill>
                    </a:lnB>
                    <a:solidFill>
                      <a:srgbClr val="eceae3">
                        <a:alpha val="30000"/>
                      </a:srgbClr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95000"/>
                        </a:lnSpc>
                        <a:spcBef>
                          <a:spcPts val="961"/>
                        </a:spcBef>
                      </a:pPr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Consolas"/>
                        </a:rPr>
                        <a:t>x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eceae3"/>
                      </a:solidFill>
                    </a:lnL>
                    <a:lnR w="12240">
                      <a:solidFill>
                        <a:srgbClr val="eceae3"/>
                      </a:solidFill>
                    </a:lnR>
                    <a:lnT w="28080">
                      <a:solidFill>
                        <a:srgbClr val="eceae3"/>
                      </a:solidFill>
                    </a:lnT>
                    <a:lnB w="28080">
                      <a:solidFill>
                        <a:srgbClr val="eceae3"/>
                      </a:solidFill>
                    </a:lnB>
                    <a:solidFill>
                      <a:srgbClr val="eceae3">
                        <a:alpha val="30000"/>
                      </a:srgbClr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95000"/>
                        </a:lnSpc>
                        <a:spcBef>
                          <a:spcPts val="961"/>
                        </a:spcBef>
                      </a:pPr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Consolas"/>
                        </a:rPr>
                        <a:t>x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eceae3"/>
                      </a:solidFill>
                    </a:lnL>
                    <a:lnR w="12240">
                      <a:solidFill>
                        <a:srgbClr val="eceae3"/>
                      </a:solidFill>
                    </a:lnR>
                    <a:lnT w="28080">
                      <a:solidFill>
                        <a:srgbClr val="eceae3"/>
                      </a:solidFill>
                    </a:lnT>
                    <a:lnB w="28080">
                      <a:solidFill>
                        <a:srgbClr val="eceae3"/>
                      </a:solidFill>
                    </a:lnB>
                    <a:solidFill>
                      <a:srgbClr val="eceae3">
                        <a:alpha val="30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604" name="CustomShape 24"/>
          <p:cNvSpPr/>
          <p:nvPr/>
        </p:nvSpPr>
        <p:spPr>
          <a:xfrm rot="16200000">
            <a:off x="6952680" y="4156920"/>
            <a:ext cx="283320" cy="2200680"/>
          </a:xfrm>
          <a:prstGeom prst="leftBrace">
            <a:avLst>
              <a:gd name="adj1" fmla="val 91897"/>
              <a:gd name="adj2" fmla="val 50000"/>
            </a:avLst>
          </a:prstGeom>
          <a:noFill/>
          <a:ln w="31680">
            <a:solidFill>
              <a:schemeClr val="accent5">
                <a:lumMod val="20000"/>
                <a:lumOff val="80000"/>
              </a:schemeClr>
            </a:solidFill>
            <a:round/>
          </a:ln>
          <a:effectLst>
            <a:outerShdw algn="ctr" dir="2700000" dist="17309" rotWithShape="0">
              <a:schemeClr val="bg1">
                <a:lumMod val="75000"/>
                <a:lumOff val="25000"/>
              </a:scheme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605" name="Line 25"/>
          <p:cNvSpPr/>
          <p:nvPr/>
        </p:nvSpPr>
        <p:spPr>
          <a:xfrm>
            <a:off x="5765400" y="4212360"/>
            <a:ext cx="0" cy="338040"/>
          </a:xfrm>
          <a:prstGeom prst="line">
            <a:avLst/>
          </a:prstGeom>
          <a:ln w="38160">
            <a:solidFill>
              <a:schemeClr val="accent5">
                <a:lumMod val="20000"/>
                <a:lumOff val="80000"/>
              </a:schemeClr>
            </a:solidFill>
            <a:round/>
            <a:tailEnd len="med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606" name="CustomShape 26"/>
          <p:cNvSpPr/>
          <p:nvPr/>
        </p:nvSpPr>
        <p:spPr>
          <a:xfrm>
            <a:off x="5947200" y="5398920"/>
            <a:ext cx="229788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ffffff"/>
                </a:solidFill>
                <a:latin typeface="Consolas"/>
                <a:ea typeface="DejaVu Sans"/>
              </a:rPr>
              <a:t>Comb(2,</a:t>
            </a:r>
            <a:r>
              <a:rPr b="1" lang="en-US" sz="2400" spc="-1" strike="noStrike">
                <a:solidFill>
                  <a:srgbClr val="ffffff"/>
                </a:solidFill>
                <a:latin typeface="Calibri"/>
                <a:ea typeface="DejaVu Sans"/>
              </a:rPr>
              <a:t> </a:t>
            </a:r>
            <a:r>
              <a:rPr b="1" lang="en-US" sz="2400" spc="-1" strike="noStrike">
                <a:solidFill>
                  <a:srgbClr val="ffffff"/>
                </a:solidFill>
                <a:latin typeface="Consolas"/>
                <a:ea typeface="DejaVu Sans"/>
              </a:rPr>
              <a:t>i+1)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p14:dur="10"/>
    </mc:Choice>
    <mc:Fallback>
      <p:transition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CustomShape 1"/>
          <p:cNvSpPr/>
          <p:nvPr/>
        </p:nvSpPr>
        <p:spPr>
          <a:xfrm>
            <a:off x="581040" y="1236240"/>
            <a:ext cx="11027520" cy="506088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>
            <a:spAutoFit/>
          </a:bodyPr>
          <a:p>
            <a:pPr>
              <a:lnSpc>
                <a:spcPct val="105000"/>
              </a:lnSpc>
            </a:pPr>
            <a:r>
              <a:rPr b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void Comb(int index, int start)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5000"/>
              </a:lnSpc>
            </a:pPr>
            <a:r>
              <a:rPr b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{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5000"/>
              </a:lnSpc>
            </a:pPr>
            <a:r>
              <a:rPr b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  </a:t>
            </a:r>
            <a:r>
              <a:rPr b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if (index &gt;= k)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5000"/>
              </a:lnSpc>
            </a:pPr>
            <a:r>
              <a:rPr b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  </a:t>
            </a:r>
            <a:r>
              <a:rPr b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{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5000"/>
              </a:lnSpc>
            </a:pPr>
            <a:r>
              <a:rPr b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    </a:t>
            </a:r>
            <a:r>
              <a:rPr b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PrintCombinations();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5000"/>
              </a:lnSpc>
            </a:pPr>
            <a:r>
              <a:rPr b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  </a:t>
            </a:r>
            <a:r>
              <a:rPr b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}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5000"/>
              </a:lnSpc>
            </a:pPr>
            <a:r>
              <a:rPr b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  </a:t>
            </a:r>
            <a:r>
              <a:rPr b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else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5000"/>
              </a:lnSpc>
            </a:pPr>
            <a:r>
              <a:rPr b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    </a:t>
            </a:r>
            <a:r>
              <a:rPr b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for (int i = start; i &lt; n; i++)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5000"/>
              </a:lnSpc>
            </a:pPr>
            <a:r>
              <a:rPr b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    </a:t>
            </a:r>
            <a:r>
              <a:rPr b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{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5000"/>
              </a:lnSpc>
            </a:pPr>
            <a:r>
              <a:rPr b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      </a:t>
            </a:r>
            <a:r>
              <a:rPr b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arr[index] = i;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5000"/>
              </a:lnSpc>
            </a:pPr>
            <a:r>
              <a:rPr b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      </a:t>
            </a:r>
            <a:r>
              <a:rPr b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Comb(index + 1, i + 1);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5000"/>
              </a:lnSpc>
            </a:pPr>
            <a:r>
              <a:rPr b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    </a:t>
            </a:r>
            <a:r>
              <a:rPr b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}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5000"/>
              </a:lnSpc>
            </a:pPr>
            <a:r>
              <a:rPr b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}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608" name="CustomShape 2"/>
          <p:cNvSpPr/>
          <p:nvPr/>
        </p:nvSpPr>
        <p:spPr>
          <a:xfrm>
            <a:off x="11566440" y="6525000"/>
            <a:ext cx="428040" cy="19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C8D61820-A0C0-4156-8C34-50CB09DF61B1}" type="slidenum">
              <a:rPr b="0" lang="en-US" sz="100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00" spc="-1" strike="noStrike">
              <a:latin typeface="Arial"/>
            </a:endParaRPr>
          </a:p>
        </p:txBody>
      </p:sp>
      <p:sp>
        <p:nvSpPr>
          <p:cNvPr id="609" name="CustomShape 3"/>
          <p:cNvSpPr/>
          <p:nvPr/>
        </p:nvSpPr>
        <p:spPr>
          <a:xfrm>
            <a:off x="188640" y="40320"/>
            <a:ext cx="9576720" cy="1110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 anchor="ctr">
            <a:normAutofit fontScale="94000"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</a:rPr>
              <a:t>Generate Combinations without Repetition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610" name="CustomShape 4"/>
          <p:cNvSpPr/>
          <p:nvPr/>
        </p:nvSpPr>
        <p:spPr>
          <a:xfrm>
            <a:off x="188640" y="40320"/>
            <a:ext cx="9576720" cy="1110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11" name="CustomShape 5"/>
          <p:cNvSpPr/>
          <p:nvPr/>
        </p:nvSpPr>
        <p:spPr>
          <a:xfrm>
            <a:off x="6856560" y="1236240"/>
            <a:ext cx="4752000" cy="334404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12" name="CustomShape 6"/>
          <p:cNvSpPr/>
          <p:nvPr/>
        </p:nvSpPr>
        <p:spPr>
          <a:xfrm>
            <a:off x="6856560" y="4581000"/>
            <a:ext cx="4752000" cy="175104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80000" rIns="180000" tIns="108000" bIns="108000">
            <a:spAutoFit/>
          </a:bodyPr>
          <a:p>
            <a:pPr>
              <a:lnSpc>
                <a:spcPct val="105000"/>
              </a:lnSpc>
            </a:pPr>
            <a:r>
              <a:rPr b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int k = 3;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5000"/>
              </a:lnSpc>
            </a:pPr>
            <a:r>
              <a:rPr b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int n = 5;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5000"/>
              </a:lnSpc>
            </a:pPr>
            <a:r>
              <a:rPr b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int[] arr = new int[k];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5000"/>
              </a:lnSpc>
            </a:pPr>
            <a:r>
              <a:rPr b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Comb(0, 0);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613" name="Picture 4" descr=""/>
          <p:cNvPicPr/>
          <p:nvPr/>
        </p:nvPicPr>
        <p:blipFill>
          <a:blip r:embed="rId1"/>
          <a:stretch/>
        </p:blipFill>
        <p:spPr>
          <a:xfrm>
            <a:off x="7199280" y="1821600"/>
            <a:ext cx="4066200" cy="2159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p14:dur="10"/>
    </mc:Choice>
    <mc:Fallback>
      <p:transition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CustomShape 1"/>
          <p:cNvSpPr/>
          <p:nvPr/>
        </p:nvSpPr>
        <p:spPr>
          <a:xfrm>
            <a:off x="912960" y="4284360"/>
            <a:ext cx="10362600" cy="156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 anchor="ctr">
            <a:noAutofit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</a:rPr>
              <a:t>Generating Combinations</a:t>
            </a:r>
            <a:br/>
            <a:r>
              <a:rPr b="1" lang="en-US" sz="4000" spc="-1" strike="noStrike">
                <a:solidFill>
                  <a:srgbClr val="f3be60"/>
                </a:solidFill>
                <a:latin typeface="Calibri"/>
              </a:rPr>
              <a:t>without Repetition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615" name="CustomShape 2"/>
          <p:cNvSpPr/>
          <p:nvPr/>
        </p:nvSpPr>
        <p:spPr>
          <a:xfrm>
            <a:off x="912960" y="5834160"/>
            <a:ext cx="10362600" cy="718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>
            <a:noAutofit/>
          </a:bodyPr>
          <a:p>
            <a:pPr marL="304920" indent="-30420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197" strike="noStrike">
                <a:solidFill>
                  <a:srgbClr val="ffffff"/>
                </a:solidFill>
                <a:latin typeface="Calibri"/>
              </a:rPr>
              <a:t>Live Demo</a:t>
            </a:r>
            <a:endParaRPr b="0" lang="en-US" sz="3400" spc="-1" strike="noStrike">
              <a:latin typeface="Arial"/>
            </a:endParaRPr>
          </a:p>
        </p:txBody>
      </p:sp>
      <p:pic>
        <p:nvPicPr>
          <p:cNvPr id="616" name="Picture 2" descr=""/>
          <p:cNvPicPr/>
          <p:nvPr/>
        </p:nvPicPr>
        <p:blipFill>
          <a:blip r:embed="rId1"/>
          <a:stretch/>
        </p:blipFill>
        <p:spPr>
          <a:xfrm>
            <a:off x="3289320" y="973800"/>
            <a:ext cx="5609520" cy="30639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p14:dur="10"/>
    </mc:Choice>
    <mc:Fallback>
      <p:transition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CustomShape 1"/>
          <p:cNvSpPr/>
          <p:nvPr/>
        </p:nvSpPr>
        <p:spPr>
          <a:xfrm>
            <a:off x="11566440" y="6525000"/>
            <a:ext cx="428040" cy="19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95EFC2C0-FC82-4805-8602-BFCD2F1A070A}" type="slidenum">
              <a:rPr b="0" lang="en-US" sz="100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00" spc="-1" strike="noStrike">
              <a:latin typeface="Arial"/>
            </a:endParaRPr>
          </a:p>
        </p:txBody>
      </p:sp>
      <p:sp>
        <p:nvSpPr>
          <p:cNvPr id="618" name="CustomShape 2"/>
          <p:cNvSpPr/>
          <p:nvPr/>
        </p:nvSpPr>
        <p:spPr>
          <a:xfrm>
            <a:off x="190440" y="1151280"/>
            <a:ext cx="11804040" cy="5569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>
            <a:normAutofit/>
          </a:bodyPr>
          <a:p>
            <a:pPr marL="304920" indent="-30420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</a:rPr>
              <a:t>Ice-cream example</a:t>
            </a:r>
            <a:endParaRPr b="0" lang="en-US" sz="3400" spc="-1" strike="noStrike">
              <a:latin typeface="Arial"/>
            </a:endParaRPr>
          </a:p>
          <a:p>
            <a:pPr lvl="1" marL="609480" indent="-23076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5 flavors of ice-cream: banana,</a:t>
            </a:r>
            <a:br/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chocolate, lemon, strawberry and vanilla</a:t>
            </a:r>
            <a:endParaRPr b="0" lang="en-US" sz="3200" spc="-1" strike="noStrike">
              <a:latin typeface="Arial"/>
            </a:endParaRPr>
          </a:p>
          <a:p>
            <a:pPr lvl="1" marL="609480" indent="-23076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3 scoops</a:t>
            </a:r>
            <a:endParaRPr b="0" lang="en-US" sz="3200" spc="-1" strike="noStrike">
              <a:latin typeface="Arial"/>
            </a:endParaRPr>
          </a:p>
          <a:p>
            <a:pPr marL="304920" indent="-30420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</a:rPr>
              <a:t>How many combinations will there be?</a:t>
            </a:r>
            <a:endParaRPr b="0" lang="en-US" sz="3400" spc="-1" strike="noStrike">
              <a:latin typeface="Arial"/>
            </a:endParaRPr>
          </a:p>
          <a:p>
            <a:pPr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</a:pPr>
            <a:endParaRPr b="0" lang="en-US" sz="3400" spc="-1" strike="noStrike">
              <a:latin typeface="Arial"/>
            </a:endParaRPr>
          </a:p>
        </p:txBody>
      </p:sp>
      <p:sp>
        <p:nvSpPr>
          <p:cNvPr id="619" name="CustomShape 3"/>
          <p:cNvSpPr/>
          <p:nvPr/>
        </p:nvSpPr>
        <p:spPr>
          <a:xfrm>
            <a:off x="188640" y="40320"/>
            <a:ext cx="9576720" cy="1110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 anchor="ctr">
            <a:noAutofit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</a:rPr>
              <a:t>Combinations with Repetition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620" name="CustomShape 4"/>
          <p:cNvSpPr/>
          <p:nvPr/>
        </p:nvSpPr>
        <p:spPr>
          <a:xfrm>
            <a:off x="8598240" y="2971080"/>
            <a:ext cx="2443320" cy="1294560"/>
          </a:xfrm>
          <a:prstGeom prst="ellipse">
            <a:avLst/>
          </a:prstGeom>
          <a:blipFill rotWithShape="0">
            <a:blip r:embed="rId1"/>
            <a:stretch>
              <a:fillRect/>
            </a:stretch>
          </a:blipFill>
          <a:ln w="63360">
            <a:solidFill>
              <a:srgbClr val="333333"/>
            </a:solidFill>
            <a:round/>
          </a:ln>
          <a:effectLst>
            <a:outerShdw blurRad="381000" dir="5400000" dist="291960" rotWithShape="0" sx="-80000" sy="-18000">
              <a:srgbClr val="000000">
                <a:alpha val="22000"/>
              </a:srgbClr>
            </a:outerShdw>
          </a:effectLst>
          <a:scene3d>
            <a:camera prst="orthographicFront"/>
            <a:lightRig dir="t" rig="contrasting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  <p:style>
          <a:lnRef idx="0"/>
          <a:fillRef idx="0"/>
          <a:effectRef idx="0"/>
          <a:fontRef idx="minor"/>
        </p:style>
      </p:sp>
      <p:pic>
        <p:nvPicPr>
          <p:cNvPr id="621" name="Picture 8" descr=""/>
          <p:cNvPicPr/>
          <p:nvPr/>
        </p:nvPicPr>
        <p:blipFill>
          <a:blip r:embed="rId2"/>
          <a:stretch/>
        </p:blipFill>
        <p:spPr>
          <a:xfrm>
            <a:off x="8151840" y="1447920"/>
            <a:ext cx="3336120" cy="1037160"/>
          </a:xfrm>
          <a:prstGeom prst="rect">
            <a:avLst/>
          </a:prstGeom>
          <a:ln>
            <a:noFill/>
          </a:ln>
          <a:effectLst>
            <a:outerShdw algn="tl" blurRad="190500" rotWithShape="0">
              <a:srgbClr val="000000">
                <a:alpha val="70000"/>
              </a:srgbClr>
            </a:outerShdw>
            <a:softEdge rad="31750"/>
          </a:effectLst>
        </p:spPr>
      </p:pic>
      <mc:AlternateContent>
        <mc:Choice xmlns:a14="http://schemas.microsoft.com/office/drawing/2010/main" Requires="a14">
          <p:sp>
            <p:nvSpPr>
              <p:cNvPr id="622" name="Formula 5"/>
              <p:cNvSpPr txBox="1"/>
              <p:nvPr/>
            </p:nvSpPr>
            <p:spPr>
              <a:xfrm>
                <a:off x="901440" y="4952880"/>
                <a:ext cx="10297800" cy="119808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𝑪</m:t>
                    </m:r>
                    <m:r>
                      <m:t xml:space="preserve">′</m:t>
                    </m:r>
                    <m:d>
                      <m:dPr>
                        <m:begChr m:val="("/>
                        <m:endChr m:val=")"/>
                      </m:dPr>
                      <m:e>
                        <m:r>
                          <m:t xml:space="preserve">𝒏</m:t>
                        </m:r>
                        <m:r>
                          <m:t xml:space="preserve">,</m:t>
                        </m:r>
                        <m:r>
                          <m:t xml:space="preserve">𝒌</m:t>
                        </m:r>
                      </m:e>
                    </m:d>
                    <m:r>
                      <m:t xml:space="preserve">=</m:t>
                    </m:r>
                    <m:d>
                      <m:dPr>
                        <m:begChr m:val="("/>
                        <m:endChr m:val=")"/>
                      </m:dPr>
                      <m:e>
                        <m:eqArr>
                          <m:e>
                            <m:r>
                              <m:t xml:space="preserve">𝒏</m:t>
                            </m:r>
                            <m:r>
                              <m:t xml:space="preserve">+</m:t>
                            </m:r>
                            <m:r>
                              <m:t xml:space="preserve">𝒌</m:t>
                            </m:r>
                            <m:r>
                              <m:t xml:space="preserve">−</m:t>
                            </m:r>
                            <m:r>
                              <m:t xml:space="preserve">𝟏</m:t>
                            </m:r>
                          </m:e>
                          <m:e>
                            <m:r>
                              <m:t xml:space="preserve">𝒌</m:t>
                            </m:r>
                          </m:e>
                        </m:eqArr>
                      </m:e>
                    </m:d>
                    <m:r>
                      <m:t xml:space="preserve">=</m:t>
                    </m:r>
                    <m:d>
                      <m:dPr>
                        <m:begChr m:val="("/>
                        <m:endChr m:val=")"/>
                      </m:dPr>
                      <m:e>
                        <m:eqArr>
                          <m:e>
                            <m:r>
                              <m:t xml:space="preserve">𝒏</m:t>
                            </m:r>
                            <m:r>
                              <m:t xml:space="preserve">+</m:t>
                            </m:r>
                            <m:r>
                              <m:t xml:space="preserve">𝒌</m:t>
                            </m:r>
                            <m:r>
                              <m:t xml:space="preserve">−</m:t>
                            </m:r>
                            <m:r>
                              <m:t xml:space="preserve">𝟏</m:t>
                            </m:r>
                          </m:e>
                          <m:e>
                            <m:r>
                              <m:t xml:space="preserve">𝒏</m:t>
                            </m:r>
                            <m:r>
                              <m:t xml:space="preserve">−</m:t>
                            </m:r>
                            <m:r>
                              <m:t xml:space="preserve">𝟏</m:t>
                            </m:r>
                          </m:e>
                        </m:eqArr>
                      </m:e>
                    </m:d>
                    <m:r>
                      <m:t xml:space="preserve">=</m:t>
                    </m:r>
                    <m:f>
                      <m:num>
                        <m:d>
                          <m:dPr>
                            <m:begChr m:val="("/>
                            <m:endChr m:val=")"/>
                          </m:dPr>
                          <m:e>
                            <m:r>
                              <m:t xml:space="preserve">𝒏</m:t>
                            </m:r>
                            <m:r>
                              <m:t xml:space="preserve">+</m:t>
                            </m:r>
                            <m:r>
                              <m:t xml:space="preserve">𝒌</m:t>
                            </m:r>
                            <m:r>
                              <m:t xml:space="preserve">−</m:t>
                            </m:r>
                            <m:r>
                              <m:t xml:space="preserve">𝟏</m:t>
                            </m:r>
                          </m:e>
                        </m:d>
                        <m:r>
                          <m:t xml:space="preserve">!</m:t>
                        </m:r>
                      </m:num>
                      <m:den>
                        <m:d>
                          <m:dPr>
                            <m:begChr m:val="("/>
                            <m:endChr m:val=")"/>
                          </m:dPr>
                          <m:e>
                            <m:r>
                              <m:t xml:space="preserve">𝒏</m:t>
                            </m:r>
                            <m:r>
                              <m:t xml:space="preserve">−</m:t>
                            </m:r>
                            <m:r>
                              <m:t xml:space="preserve">𝟏</m:t>
                            </m:r>
                          </m:e>
                        </m:d>
                        <m:r>
                          <m:t xml:space="preserve">!</m:t>
                        </m:r>
                        <m:r>
                          <m:t xml:space="preserve">𝒌</m:t>
                        </m:r>
                        <m:r>
                          <m:t xml:space="preserve">!</m:t>
                        </m:r>
                      </m:den>
                    </m:f>
                  </m:oMath>
                </a14:m>
              </a:p>
            </p:txBody>
          </p:sp>
        </mc:Choice>
        <mc:Fallback/>
      </mc:AlternateContent>
      <p:sp>
        <p:nvSpPr>
          <p:cNvPr id="623" name="CustomShape 6"/>
          <p:cNvSpPr/>
          <p:nvPr/>
        </p:nvSpPr>
        <p:spPr>
          <a:xfrm>
            <a:off x="901440" y="4952880"/>
            <a:ext cx="10297800" cy="1198080"/>
          </a:xfrm>
          <a:prstGeom prst="rect">
            <a:avLst/>
          </a:prstGeom>
          <a:blipFill rotWithShape="0">
            <a:blip r:embed="rId3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 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p14:dur="10"/>
    </mc:Choice>
    <mc:Fallback>
      <p:transition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CustomShape 1"/>
          <p:cNvSpPr/>
          <p:nvPr/>
        </p:nvSpPr>
        <p:spPr>
          <a:xfrm>
            <a:off x="190440" y="1151280"/>
            <a:ext cx="11804040" cy="5569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>
            <a:normAutofit/>
          </a:bodyPr>
          <a:p>
            <a:pPr marL="304920" indent="-30420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Algorithm </a:t>
            </a:r>
            <a:r>
              <a:rPr b="1" lang="en-US" sz="3200" spc="-1" strike="noStrike">
                <a:solidFill>
                  <a:srgbClr val="f3cd60"/>
                </a:solidFill>
                <a:latin typeface="Consolas"/>
              </a:rPr>
              <a:t>Comb(index</a:t>
            </a:r>
            <a:r>
              <a:rPr b="1" lang="en-US" sz="3200" spc="-1" strike="noStrike">
                <a:solidFill>
                  <a:srgbClr val="f3cd60"/>
                </a:solidFill>
                <a:latin typeface="Calibri"/>
              </a:rPr>
              <a:t>, </a:t>
            </a:r>
            <a:r>
              <a:rPr b="1" lang="en-US" sz="3200" spc="-1" strike="noStrike">
                <a:solidFill>
                  <a:srgbClr val="f3cd60"/>
                </a:solidFill>
                <a:latin typeface="Consolas"/>
              </a:rPr>
              <a:t>start)</a:t>
            </a: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 to generate variations </a:t>
            </a:r>
            <a:r>
              <a:rPr b="1" lang="en-US" sz="3200" spc="-1" strike="noStrike">
                <a:solidFill>
                  <a:srgbClr val="f3cd60"/>
                </a:solidFill>
                <a:latin typeface="Calibri"/>
              </a:rPr>
              <a:t>C'</a:t>
            </a:r>
            <a:r>
              <a:rPr b="0" lang="en-US" sz="3200" spc="-1" strike="noStrike">
                <a:solidFill>
                  <a:srgbClr val="f3cd60"/>
                </a:solidFill>
                <a:latin typeface="Calibri"/>
              </a:rPr>
              <a:t>(</a:t>
            </a:r>
            <a:r>
              <a:rPr b="1" lang="en-US" sz="3200" spc="-1" strike="noStrike">
                <a:solidFill>
                  <a:srgbClr val="f3cd60"/>
                </a:solidFill>
                <a:latin typeface="Consolas"/>
              </a:rPr>
              <a:t>n</a:t>
            </a:r>
            <a:r>
              <a:rPr b="0" lang="en-US" sz="3200" spc="-1" strike="noStrike">
                <a:solidFill>
                  <a:srgbClr val="f3cd60"/>
                </a:solidFill>
                <a:latin typeface="Calibri"/>
              </a:rPr>
              <a:t>, </a:t>
            </a:r>
            <a:r>
              <a:rPr b="1" lang="en-US" sz="3200" spc="-1" strike="noStrike">
                <a:solidFill>
                  <a:srgbClr val="f3cd60"/>
                </a:solidFill>
                <a:latin typeface="Consolas"/>
              </a:rPr>
              <a:t>k</a:t>
            </a:r>
            <a:r>
              <a:rPr b="0" lang="en-US" sz="3200" spc="-1" strike="noStrike">
                <a:solidFill>
                  <a:srgbClr val="f3cd60"/>
                </a:solidFill>
                <a:latin typeface="Calibri"/>
              </a:rPr>
              <a:t>)</a:t>
            </a:r>
            <a:endParaRPr b="0" lang="en-US" sz="3200" spc="-1" strike="noStrike">
              <a:latin typeface="Arial"/>
            </a:endParaRPr>
          </a:p>
          <a:p>
            <a:pPr lvl="1" marL="609480" indent="-23076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3000" spc="-1" strike="noStrike">
                <a:solidFill>
                  <a:srgbClr val="ffffff"/>
                </a:solidFill>
                <a:latin typeface="Calibri"/>
              </a:rPr>
              <a:t>Put the numbers </a:t>
            </a:r>
            <a:r>
              <a:rPr b="1" lang="en-US" sz="3000" spc="-1" strike="noStrike">
                <a:solidFill>
                  <a:srgbClr val="f3cd60"/>
                </a:solidFill>
                <a:latin typeface="Calibri"/>
              </a:rPr>
              <a:t>i</a:t>
            </a:r>
            <a:r>
              <a:rPr b="0" lang="en-US" sz="3000" spc="-1" strike="noStrike">
                <a:solidFill>
                  <a:srgbClr val="ffffff"/>
                </a:solidFill>
                <a:latin typeface="Calibri"/>
              </a:rPr>
              <a:t> = </a:t>
            </a:r>
            <a:r>
              <a:rPr b="0" lang="en-US" sz="3000" spc="-1" strike="noStrike">
                <a:solidFill>
                  <a:srgbClr val="f3cd60"/>
                </a:solidFill>
                <a:latin typeface="Calibri"/>
              </a:rPr>
              <a:t>start … n-1</a:t>
            </a:r>
            <a:r>
              <a:rPr b="0" lang="en-US" sz="3000" spc="-1" strike="noStrike">
                <a:solidFill>
                  <a:srgbClr val="ffffff"/>
                </a:solidFill>
                <a:latin typeface="Calibri"/>
              </a:rPr>
              <a:t> at position </a:t>
            </a:r>
            <a:r>
              <a:rPr b="1" lang="en-US" sz="3000" spc="-1" strike="noStrike">
                <a:solidFill>
                  <a:srgbClr val="f3cd60"/>
                </a:solidFill>
                <a:latin typeface="Consolas"/>
              </a:rPr>
              <a:t>index</a:t>
            </a:r>
            <a:endParaRPr b="0" lang="en-US" sz="3000" spc="-1" strike="noStrike">
              <a:latin typeface="Arial"/>
            </a:endParaRPr>
          </a:p>
          <a:p>
            <a:pPr lvl="1" marL="609480" indent="-23076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3000" spc="-1" strike="noStrike">
                <a:solidFill>
                  <a:srgbClr val="ffffff"/>
                </a:solidFill>
                <a:latin typeface="Calibri"/>
              </a:rPr>
              <a:t>Call </a:t>
            </a:r>
            <a:r>
              <a:rPr b="1" lang="en-US" sz="3000" spc="-1" strike="noStrike">
                <a:solidFill>
                  <a:srgbClr val="f3cd60"/>
                </a:solidFill>
                <a:latin typeface="Consolas"/>
              </a:rPr>
              <a:t>Comb(index</a:t>
            </a:r>
            <a:r>
              <a:rPr b="1" lang="en-US" sz="3000" spc="-1" strike="noStrike">
                <a:solidFill>
                  <a:srgbClr val="f3cd60"/>
                </a:solidFill>
                <a:latin typeface="Calibri"/>
              </a:rPr>
              <a:t> </a:t>
            </a:r>
            <a:r>
              <a:rPr b="1" lang="en-US" sz="3000" spc="-1" strike="noStrike">
                <a:solidFill>
                  <a:srgbClr val="f3cd60"/>
                </a:solidFill>
                <a:latin typeface="Consolas"/>
              </a:rPr>
              <a:t>+</a:t>
            </a:r>
            <a:r>
              <a:rPr b="1" lang="en-US" sz="3000" spc="-1" strike="noStrike">
                <a:solidFill>
                  <a:srgbClr val="f3cd60"/>
                </a:solidFill>
                <a:latin typeface="Calibri"/>
              </a:rPr>
              <a:t> </a:t>
            </a:r>
            <a:r>
              <a:rPr b="1" lang="en-US" sz="3000" spc="-1" strike="noStrike">
                <a:solidFill>
                  <a:srgbClr val="f3cd60"/>
                </a:solidFill>
                <a:latin typeface="Consolas"/>
              </a:rPr>
              <a:t>1</a:t>
            </a:r>
            <a:r>
              <a:rPr b="1" lang="en-US" sz="2800" spc="-1" strike="noStrike">
                <a:solidFill>
                  <a:srgbClr val="f3cd60"/>
                </a:solidFill>
                <a:latin typeface="Calibri"/>
              </a:rPr>
              <a:t>, </a:t>
            </a:r>
            <a:r>
              <a:rPr b="1" lang="en-US" sz="2800" spc="-1" strike="noStrike">
                <a:solidFill>
                  <a:srgbClr val="f3cd60"/>
                </a:solidFill>
                <a:latin typeface="Consolas"/>
              </a:rPr>
              <a:t>i</a:t>
            </a:r>
            <a:r>
              <a:rPr b="1" lang="en-US" sz="3000" spc="-1" strike="noStrike">
                <a:solidFill>
                  <a:srgbClr val="f3cd60"/>
                </a:solidFill>
                <a:latin typeface="Consolas"/>
              </a:rPr>
              <a:t>)</a:t>
            </a:r>
            <a:r>
              <a:rPr b="0" lang="en-US" sz="3000" spc="-1" strike="noStrike">
                <a:solidFill>
                  <a:srgbClr val="ffffff"/>
                </a:solidFill>
                <a:latin typeface="Calibri"/>
              </a:rPr>
              <a:t> to generate the rest of the array</a:t>
            </a:r>
            <a:endParaRPr b="0" lang="en-US" sz="3000" spc="-1" strike="noStrike">
              <a:latin typeface="Arial"/>
            </a:endParaRPr>
          </a:p>
        </p:txBody>
      </p:sp>
      <p:grpSp>
        <p:nvGrpSpPr>
          <p:cNvPr id="625" name="Group 2"/>
          <p:cNvGrpSpPr/>
          <p:nvPr/>
        </p:nvGrpSpPr>
        <p:grpSpPr>
          <a:xfrm>
            <a:off x="420480" y="3505320"/>
            <a:ext cx="3678840" cy="2562840"/>
            <a:chOff x="420480" y="3505320"/>
            <a:chExt cx="3678840" cy="2562840"/>
          </a:xfrm>
        </p:grpSpPr>
        <p:sp>
          <p:nvSpPr>
            <p:cNvPr id="626" name="CustomShape 3"/>
            <p:cNvSpPr/>
            <p:nvPr/>
          </p:nvSpPr>
          <p:spPr>
            <a:xfrm>
              <a:off x="420480" y="3962520"/>
              <a:ext cx="3678840" cy="210564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600">
              <a:solidFill>
                <a:schemeClr val="accent5">
                  <a:lumMod val="60000"/>
                  <a:lumOff val="4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27" name="CustomShape 4"/>
            <p:cNvSpPr/>
            <p:nvPr/>
          </p:nvSpPr>
          <p:spPr>
            <a:xfrm>
              <a:off x="420480" y="3505320"/>
              <a:ext cx="3678840" cy="456480"/>
            </a:xfrm>
            <a:prstGeom prst="rect">
              <a:avLst/>
            </a:prstGeom>
            <a:solidFill>
              <a:srgbClr val="d9d5c7">
                <a:alpha val="40000"/>
              </a:srgbClr>
            </a:solidFill>
            <a:ln w="12600">
              <a:solidFill>
                <a:schemeClr val="accent5">
                  <a:lumMod val="60000"/>
                  <a:lumOff val="4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28" name="CustomShape 5"/>
            <p:cNvSpPr/>
            <p:nvPr/>
          </p:nvSpPr>
          <p:spPr>
            <a:xfrm>
              <a:off x="654840" y="3505320"/>
              <a:ext cx="3212280" cy="4557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fffff"/>
                  </a:solidFill>
                  <a:latin typeface="Consolas"/>
                  <a:ea typeface="DejaVu Sans"/>
                </a:rPr>
                <a:t>CombRep(0,</a:t>
              </a:r>
              <a:r>
                <a:rPr b="1" lang="en-US" sz="24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 </a:t>
              </a:r>
              <a:r>
                <a:rPr b="1" lang="en-US" sz="2400" spc="-1" strike="noStrike">
                  <a:solidFill>
                    <a:srgbClr val="ffffff"/>
                  </a:solidFill>
                  <a:latin typeface="Consolas"/>
                  <a:ea typeface="DejaVu Sans"/>
                </a:rPr>
                <a:t>start)</a:t>
              </a:r>
              <a:endParaRPr b="0" lang="en-US" sz="2400" spc="-1" strike="noStrike">
                <a:latin typeface="Arial"/>
              </a:endParaRPr>
            </a:p>
          </p:txBody>
        </p:sp>
      </p:grpSp>
      <p:sp>
        <p:nvSpPr>
          <p:cNvPr id="629" name="CustomShape 6"/>
          <p:cNvSpPr/>
          <p:nvPr/>
        </p:nvSpPr>
        <p:spPr>
          <a:xfrm>
            <a:off x="11566440" y="6524640"/>
            <a:ext cx="428040" cy="196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52BFB77E-69F1-4368-B88E-706F90531EB2}" type="slidenum">
              <a:rPr b="0" lang="en-US" sz="100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00" spc="-1" strike="noStrike">
              <a:latin typeface="Arial"/>
            </a:endParaRPr>
          </a:p>
        </p:txBody>
      </p:sp>
      <p:sp>
        <p:nvSpPr>
          <p:cNvPr id="630" name="CustomShape 7"/>
          <p:cNvSpPr/>
          <p:nvPr/>
        </p:nvSpPr>
        <p:spPr>
          <a:xfrm>
            <a:off x="188640" y="40320"/>
            <a:ext cx="9576720" cy="1110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 anchor="ctr">
            <a:normAutofit/>
          </a:bodyPr>
          <a:p>
            <a:pPr>
              <a:lnSpc>
                <a:spcPct val="90000"/>
              </a:lnSpc>
            </a:pPr>
            <a:r>
              <a:rPr b="1" lang="en-US" sz="3800" spc="-1" strike="noStrike">
                <a:solidFill>
                  <a:srgbClr val="f3be60"/>
                </a:solidFill>
                <a:latin typeface="Calibri"/>
              </a:rPr>
              <a:t>Algorithm: Combinations with Repetition</a:t>
            </a:r>
            <a:endParaRPr b="0" lang="en-US" sz="3800" spc="-1" strike="noStrike">
              <a:latin typeface="Arial"/>
            </a:endParaRPr>
          </a:p>
        </p:txBody>
      </p:sp>
      <p:graphicFrame>
        <p:nvGraphicFramePr>
          <p:cNvPr id="631" name="Table 8"/>
          <p:cNvGraphicFramePr/>
          <p:nvPr/>
        </p:nvGraphicFramePr>
        <p:xfrm>
          <a:off x="693720" y="4617720"/>
          <a:ext cx="3115800" cy="375840"/>
        </p:xfrm>
        <a:graphic>
          <a:graphicData uri="http://schemas.openxmlformats.org/drawingml/2006/table">
            <a:tbl>
              <a:tblPr/>
              <a:tblGrid>
                <a:gridCol w="444960"/>
                <a:gridCol w="444960"/>
                <a:gridCol w="444960"/>
                <a:gridCol w="444960"/>
                <a:gridCol w="444960"/>
                <a:gridCol w="444960"/>
                <a:gridCol w="446400"/>
              </a:tblGrid>
              <a:tr h="376200"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95000"/>
                        </a:lnSpc>
                        <a:spcBef>
                          <a:spcPts val="961"/>
                        </a:spcBef>
                      </a:pPr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Consolas"/>
                        </a:rPr>
                        <a:t>i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28080">
                      <a:solidFill>
                        <a:srgbClr val="eceae3"/>
                      </a:solidFill>
                    </a:lnL>
                    <a:lnR w="12240">
                      <a:solidFill>
                        <a:srgbClr val="eceae3"/>
                      </a:solidFill>
                    </a:lnR>
                    <a:lnT w="28080">
                      <a:solidFill>
                        <a:srgbClr val="eceae3"/>
                      </a:solidFill>
                    </a:lnT>
                    <a:lnB w="28080">
                      <a:solidFill>
                        <a:srgbClr val="eceae3"/>
                      </a:solidFill>
                    </a:lnB>
                    <a:noFill/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95000"/>
                        </a:lnSpc>
                        <a:spcBef>
                          <a:spcPts val="961"/>
                        </a:spcBef>
                      </a:pPr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Consolas"/>
                        </a:rPr>
                        <a:t>x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eceae3"/>
                      </a:solidFill>
                    </a:lnL>
                    <a:lnR w="12240">
                      <a:solidFill>
                        <a:srgbClr val="eceae3"/>
                      </a:solidFill>
                    </a:lnR>
                    <a:lnT w="28080">
                      <a:solidFill>
                        <a:srgbClr val="eceae3"/>
                      </a:solidFill>
                    </a:lnT>
                    <a:lnB w="28080">
                      <a:solidFill>
                        <a:srgbClr val="eceae3"/>
                      </a:solidFill>
                    </a:lnB>
                    <a:solidFill>
                      <a:srgbClr val="eceae3">
                        <a:alpha val="30000"/>
                      </a:srgbClr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95000"/>
                        </a:lnSpc>
                        <a:spcBef>
                          <a:spcPts val="961"/>
                        </a:spcBef>
                      </a:pPr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Consolas"/>
                        </a:rPr>
                        <a:t>x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eceae3"/>
                      </a:solidFill>
                    </a:lnL>
                    <a:lnR w="12240">
                      <a:solidFill>
                        <a:srgbClr val="eceae3"/>
                      </a:solidFill>
                    </a:lnR>
                    <a:lnT w="28080">
                      <a:solidFill>
                        <a:srgbClr val="eceae3"/>
                      </a:solidFill>
                    </a:lnT>
                    <a:lnB w="28080">
                      <a:solidFill>
                        <a:srgbClr val="eceae3"/>
                      </a:solidFill>
                    </a:lnB>
                    <a:solidFill>
                      <a:srgbClr val="eceae3">
                        <a:alpha val="30000"/>
                      </a:srgbClr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95000"/>
                        </a:lnSpc>
                        <a:spcBef>
                          <a:spcPts val="961"/>
                        </a:spcBef>
                      </a:pPr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Consolas"/>
                        </a:rPr>
                        <a:t>x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eceae3"/>
                      </a:solidFill>
                    </a:lnL>
                    <a:lnR w="12240">
                      <a:solidFill>
                        <a:srgbClr val="eceae3"/>
                      </a:solidFill>
                    </a:lnR>
                    <a:lnT w="28080">
                      <a:solidFill>
                        <a:srgbClr val="eceae3"/>
                      </a:solidFill>
                    </a:lnT>
                    <a:lnB w="28080">
                      <a:solidFill>
                        <a:srgbClr val="eceae3"/>
                      </a:solidFill>
                    </a:lnB>
                    <a:solidFill>
                      <a:srgbClr val="eceae3">
                        <a:alpha val="30000"/>
                      </a:srgbClr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95000"/>
                        </a:lnSpc>
                        <a:spcBef>
                          <a:spcPts val="961"/>
                        </a:spcBef>
                      </a:pPr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Consolas"/>
                        </a:rPr>
                        <a:t>x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eceae3"/>
                      </a:solidFill>
                    </a:lnL>
                    <a:lnR w="12240">
                      <a:solidFill>
                        <a:srgbClr val="eceae3"/>
                      </a:solidFill>
                    </a:lnR>
                    <a:lnT w="28080">
                      <a:solidFill>
                        <a:srgbClr val="eceae3"/>
                      </a:solidFill>
                    </a:lnT>
                    <a:lnB w="28080">
                      <a:solidFill>
                        <a:srgbClr val="eceae3"/>
                      </a:solidFill>
                    </a:lnB>
                    <a:solidFill>
                      <a:srgbClr val="eceae3">
                        <a:alpha val="30000"/>
                      </a:srgbClr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95000"/>
                        </a:lnSpc>
                        <a:spcBef>
                          <a:spcPts val="961"/>
                        </a:spcBef>
                      </a:pPr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Consolas"/>
                        </a:rPr>
                        <a:t>x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eceae3"/>
                      </a:solidFill>
                    </a:lnL>
                    <a:lnR w="12240">
                      <a:solidFill>
                        <a:srgbClr val="eceae3"/>
                      </a:solidFill>
                    </a:lnR>
                    <a:lnT w="28080">
                      <a:solidFill>
                        <a:srgbClr val="eceae3"/>
                      </a:solidFill>
                    </a:lnT>
                    <a:lnB w="28080">
                      <a:solidFill>
                        <a:srgbClr val="eceae3"/>
                      </a:solidFill>
                    </a:lnB>
                    <a:solidFill>
                      <a:srgbClr val="eceae3">
                        <a:alpha val="30000"/>
                      </a:srgbClr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95000"/>
                        </a:lnSpc>
                        <a:spcBef>
                          <a:spcPts val="961"/>
                        </a:spcBef>
                      </a:pPr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Consolas"/>
                        </a:rPr>
                        <a:t>x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eceae3"/>
                      </a:solidFill>
                    </a:lnL>
                    <a:lnR w="12240">
                      <a:solidFill>
                        <a:srgbClr val="eceae3"/>
                      </a:solidFill>
                    </a:lnR>
                    <a:lnT w="28080">
                      <a:solidFill>
                        <a:srgbClr val="eceae3"/>
                      </a:solidFill>
                    </a:lnT>
                    <a:lnB w="28080">
                      <a:solidFill>
                        <a:srgbClr val="eceae3"/>
                      </a:solidFill>
                    </a:lnB>
                    <a:solidFill>
                      <a:srgbClr val="eceae3">
                        <a:alpha val="30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632" name="CustomShape 9"/>
          <p:cNvSpPr/>
          <p:nvPr/>
        </p:nvSpPr>
        <p:spPr>
          <a:xfrm rot="16200000">
            <a:off x="2363040" y="3975840"/>
            <a:ext cx="283320" cy="2562840"/>
          </a:xfrm>
          <a:prstGeom prst="leftBrace">
            <a:avLst>
              <a:gd name="adj1" fmla="val 91897"/>
              <a:gd name="adj2" fmla="val 50000"/>
            </a:avLst>
          </a:prstGeom>
          <a:noFill/>
          <a:ln w="31680">
            <a:solidFill>
              <a:schemeClr val="accent5">
                <a:lumMod val="20000"/>
                <a:lumOff val="80000"/>
              </a:schemeClr>
            </a:solidFill>
            <a:round/>
          </a:ln>
          <a:effectLst>
            <a:outerShdw algn="ctr" dir="2700000" dist="17309" rotWithShape="0">
              <a:schemeClr val="bg1">
                <a:lumMod val="75000"/>
                <a:lumOff val="25000"/>
              </a:scheme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633" name="Line 10"/>
          <p:cNvSpPr/>
          <p:nvPr/>
        </p:nvSpPr>
        <p:spPr>
          <a:xfrm>
            <a:off x="926280" y="4212360"/>
            <a:ext cx="0" cy="338040"/>
          </a:xfrm>
          <a:prstGeom prst="line">
            <a:avLst/>
          </a:prstGeom>
          <a:ln w="38160">
            <a:solidFill>
              <a:schemeClr val="accent5">
                <a:lumMod val="20000"/>
                <a:lumOff val="80000"/>
              </a:schemeClr>
            </a:solidFill>
            <a:round/>
            <a:tailEnd len="med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634" name="CustomShape 11"/>
          <p:cNvSpPr/>
          <p:nvPr/>
        </p:nvSpPr>
        <p:spPr>
          <a:xfrm>
            <a:off x="1258920" y="5412600"/>
            <a:ext cx="248076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ffffff"/>
                </a:solidFill>
                <a:latin typeface="Consolas"/>
                <a:ea typeface="DejaVu Sans"/>
              </a:rPr>
              <a:t>CombRep(1,</a:t>
            </a:r>
            <a:r>
              <a:rPr b="1" lang="en-US" sz="2400" spc="-1" strike="noStrike">
                <a:solidFill>
                  <a:srgbClr val="ffffff"/>
                </a:solidFill>
                <a:latin typeface="Calibri"/>
                <a:ea typeface="DejaVu Sans"/>
              </a:rPr>
              <a:t> </a:t>
            </a:r>
            <a:r>
              <a:rPr b="1" lang="en-US" sz="2400" spc="-1" strike="noStrike">
                <a:solidFill>
                  <a:srgbClr val="ffffff"/>
                </a:solidFill>
                <a:latin typeface="Consolas"/>
                <a:ea typeface="DejaVu Sans"/>
              </a:rPr>
              <a:t>i)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635" name="CustomShape 12"/>
          <p:cNvSpPr/>
          <p:nvPr/>
        </p:nvSpPr>
        <p:spPr>
          <a:xfrm>
            <a:off x="8276760" y="4525200"/>
            <a:ext cx="463680" cy="445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ts val="2801"/>
              </a:lnSpc>
            </a:pPr>
            <a:r>
              <a:rPr b="1" lang="en-US" sz="2800" spc="-1" strike="noStrike">
                <a:solidFill>
                  <a:srgbClr val="ffffff"/>
                </a:solidFill>
                <a:latin typeface="Consolas"/>
                <a:ea typeface="DejaVu Sans"/>
              </a:rPr>
              <a:t>…</a:t>
            </a:r>
            <a:endParaRPr b="0" lang="en-US" sz="2800" spc="-1" strike="noStrike">
              <a:latin typeface="Arial"/>
            </a:endParaRPr>
          </a:p>
        </p:txBody>
      </p:sp>
      <p:grpSp>
        <p:nvGrpSpPr>
          <p:cNvPr id="636" name="Group 13"/>
          <p:cNvGrpSpPr/>
          <p:nvPr/>
        </p:nvGrpSpPr>
        <p:grpSpPr>
          <a:xfrm>
            <a:off x="8727480" y="3505320"/>
            <a:ext cx="3048480" cy="2562840"/>
            <a:chOff x="8727480" y="3505320"/>
            <a:chExt cx="3048480" cy="2562840"/>
          </a:xfrm>
        </p:grpSpPr>
        <p:sp>
          <p:nvSpPr>
            <p:cNvPr id="637" name="CustomShape 14"/>
            <p:cNvSpPr/>
            <p:nvPr/>
          </p:nvSpPr>
          <p:spPr>
            <a:xfrm>
              <a:off x="8727480" y="3962520"/>
              <a:ext cx="3048480" cy="210564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600">
              <a:solidFill>
                <a:schemeClr val="accent5">
                  <a:lumMod val="60000"/>
                  <a:lumOff val="4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38" name="CustomShape 15"/>
            <p:cNvSpPr/>
            <p:nvPr/>
          </p:nvSpPr>
          <p:spPr>
            <a:xfrm>
              <a:off x="8727480" y="3505320"/>
              <a:ext cx="3048480" cy="456480"/>
            </a:xfrm>
            <a:prstGeom prst="rect">
              <a:avLst/>
            </a:prstGeom>
            <a:solidFill>
              <a:srgbClr val="d9d5c7">
                <a:alpha val="40000"/>
              </a:srgbClr>
            </a:solidFill>
            <a:ln w="12600">
              <a:solidFill>
                <a:schemeClr val="accent5">
                  <a:lumMod val="60000"/>
                  <a:lumOff val="4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39" name="CustomShape 16"/>
            <p:cNvSpPr/>
            <p:nvPr/>
          </p:nvSpPr>
          <p:spPr>
            <a:xfrm>
              <a:off x="8727480" y="3512880"/>
              <a:ext cx="3021480" cy="8211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fffff"/>
                  </a:solidFill>
                  <a:latin typeface="Consolas"/>
                  <a:ea typeface="DejaVu Sans"/>
                </a:rPr>
                <a:t>CombRep(k,</a:t>
              </a:r>
              <a:r>
                <a:rPr b="1" lang="en-US" sz="24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 </a:t>
              </a:r>
              <a:r>
                <a:rPr b="1" lang="en-US" sz="2400" spc="-1" strike="noStrike">
                  <a:solidFill>
                    <a:srgbClr val="ffffff"/>
                  </a:solidFill>
                  <a:latin typeface="Consolas"/>
                  <a:ea typeface="DejaVu Sans"/>
                </a:rPr>
                <a:t>start)</a:t>
              </a:r>
              <a:endParaRPr b="0" lang="en-US" sz="2400" spc="-1" strike="noStrike">
                <a:latin typeface="Arial"/>
              </a:endParaRPr>
            </a:p>
          </p:txBody>
        </p:sp>
      </p:grpSp>
      <p:sp>
        <p:nvSpPr>
          <p:cNvPr id="640" name="CustomShape 17"/>
          <p:cNvSpPr/>
          <p:nvPr/>
        </p:nvSpPr>
        <p:spPr>
          <a:xfrm>
            <a:off x="8910000" y="4087440"/>
            <a:ext cx="2226600" cy="897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1" lang="en-US" sz="2400" spc="-1" strike="noStrike">
                <a:solidFill>
                  <a:srgbClr val="ffffff"/>
                </a:solidFill>
                <a:latin typeface="Consolas"/>
                <a:ea typeface="DejaVu Sans"/>
              </a:rPr>
              <a:t>Print();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1" lang="en-US" sz="2400" spc="-1" strike="noStrike">
                <a:solidFill>
                  <a:srgbClr val="ffffff"/>
                </a:solidFill>
                <a:latin typeface="Consolas"/>
                <a:ea typeface="DejaVu Sans"/>
              </a:rPr>
              <a:t>Stop!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641" name="CustomShape 18"/>
          <p:cNvSpPr/>
          <p:nvPr/>
        </p:nvSpPr>
        <p:spPr>
          <a:xfrm>
            <a:off x="4113360" y="4609440"/>
            <a:ext cx="463680" cy="445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ts val="2801"/>
              </a:lnSpc>
            </a:pPr>
            <a:r>
              <a:rPr b="1" lang="en-US" sz="2800" spc="-1" strike="noStrike">
                <a:solidFill>
                  <a:srgbClr val="ffffff"/>
                </a:solidFill>
                <a:latin typeface="Wingdings"/>
                <a:ea typeface="DejaVu Sans"/>
              </a:rPr>
              <a:t></a:t>
            </a:r>
            <a:endParaRPr b="0" lang="en-US" sz="2800" spc="-1" strike="noStrike">
              <a:latin typeface="Arial"/>
            </a:endParaRPr>
          </a:p>
        </p:txBody>
      </p:sp>
      <p:grpSp>
        <p:nvGrpSpPr>
          <p:cNvPr id="642" name="Group 19"/>
          <p:cNvGrpSpPr/>
          <p:nvPr/>
        </p:nvGrpSpPr>
        <p:grpSpPr>
          <a:xfrm>
            <a:off x="4610880" y="3505320"/>
            <a:ext cx="3678840" cy="2562840"/>
            <a:chOff x="4610880" y="3505320"/>
            <a:chExt cx="3678840" cy="2562840"/>
          </a:xfrm>
        </p:grpSpPr>
        <p:sp>
          <p:nvSpPr>
            <p:cNvPr id="643" name="CustomShape 20"/>
            <p:cNvSpPr/>
            <p:nvPr/>
          </p:nvSpPr>
          <p:spPr>
            <a:xfrm>
              <a:off x="4610880" y="3962520"/>
              <a:ext cx="3678840" cy="210564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600">
              <a:solidFill>
                <a:schemeClr val="accent5">
                  <a:lumMod val="60000"/>
                  <a:lumOff val="4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44" name="CustomShape 21"/>
            <p:cNvSpPr/>
            <p:nvPr/>
          </p:nvSpPr>
          <p:spPr>
            <a:xfrm>
              <a:off x="4610880" y="3505320"/>
              <a:ext cx="3678840" cy="456480"/>
            </a:xfrm>
            <a:prstGeom prst="rect">
              <a:avLst/>
            </a:prstGeom>
            <a:solidFill>
              <a:srgbClr val="d9d5c7">
                <a:alpha val="40000"/>
              </a:srgbClr>
            </a:solidFill>
            <a:ln w="12600">
              <a:solidFill>
                <a:schemeClr val="accent5">
                  <a:lumMod val="60000"/>
                  <a:lumOff val="4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45" name="CustomShape 22"/>
            <p:cNvSpPr/>
            <p:nvPr/>
          </p:nvSpPr>
          <p:spPr>
            <a:xfrm>
              <a:off x="4845600" y="3505320"/>
              <a:ext cx="3212280" cy="4557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fffff"/>
                  </a:solidFill>
                  <a:latin typeface="Consolas"/>
                  <a:ea typeface="DejaVu Sans"/>
                </a:rPr>
                <a:t>CombRep(1,</a:t>
              </a:r>
              <a:r>
                <a:rPr b="1" lang="en-US" sz="24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 </a:t>
              </a:r>
              <a:r>
                <a:rPr b="1" lang="en-US" sz="2400" spc="-1" strike="noStrike">
                  <a:solidFill>
                    <a:srgbClr val="ffffff"/>
                  </a:solidFill>
                  <a:latin typeface="Consolas"/>
                  <a:ea typeface="DejaVu Sans"/>
                </a:rPr>
                <a:t>start)</a:t>
              </a:r>
              <a:endParaRPr b="0" lang="en-US" sz="2400" spc="-1" strike="noStrike">
                <a:latin typeface="Arial"/>
              </a:endParaRPr>
            </a:p>
          </p:txBody>
        </p:sp>
      </p:grpSp>
      <p:graphicFrame>
        <p:nvGraphicFramePr>
          <p:cNvPr id="646" name="Table 23"/>
          <p:cNvGraphicFramePr/>
          <p:nvPr/>
        </p:nvGraphicFramePr>
        <p:xfrm>
          <a:off x="4884480" y="4617720"/>
          <a:ext cx="3115800" cy="375840"/>
        </p:xfrm>
        <a:graphic>
          <a:graphicData uri="http://schemas.openxmlformats.org/drawingml/2006/table">
            <a:tbl>
              <a:tblPr/>
              <a:tblGrid>
                <a:gridCol w="444960"/>
                <a:gridCol w="444960"/>
                <a:gridCol w="444960"/>
                <a:gridCol w="444960"/>
                <a:gridCol w="444960"/>
                <a:gridCol w="444960"/>
                <a:gridCol w="446400"/>
              </a:tblGrid>
              <a:tr h="376200"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95000"/>
                        </a:lnSpc>
                        <a:spcBef>
                          <a:spcPts val="961"/>
                        </a:spcBef>
                      </a:pPr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Consolas"/>
                        </a:rPr>
                        <a:t>y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28080">
                      <a:solidFill>
                        <a:srgbClr val="eceae3"/>
                      </a:solidFill>
                    </a:lnL>
                    <a:lnR w="12240">
                      <a:solidFill>
                        <a:srgbClr val="eceae3"/>
                      </a:solidFill>
                    </a:lnR>
                    <a:lnT w="28080">
                      <a:solidFill>
                        <a:srgbClr val="eceae3"/>
                      </a:solidFill>
                    </a:lnT>
                    <a:lnB w="28080">
                      <a:solidFill>
                        <a:srgbClr val="eceae3"/>
                      </a:solidFill>
                    </a:lnB>
                    <a:solidFill>
                      <a:srgbClr val="c87d0e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95000"/>
                        </a:lnSpc>
                        <a:spcBef>
                          <a:spcPts val="961"/>
                        </a:spcBef>
                      </a:pPr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Consolas"/>
                        </a:rPr>
                        <a:t>i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eceae3"/>
                      </a:solidFill>
                    </a:lnL>
                    <a:lnR w="12240">
                      <a:solidFill>
                        <a:srgbClr val="eceae3"/>
                      </a:solidFill>
                    </a:lnR>
                    <a:lnT w="28080">
                      <a:solidFill>
                        <a:srgbClr val="eceae3"/>
                      </a:solidFill>
                    </a:lnT>
                    <a:lnB w="28080">
                      <a:solidFill>
                        <a:srgbClr val="eceae3"/>
                      </a:solidFill>
                    </a:lnB>
                    <a:noFill/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95000"/>
                        </a:lnSpc>
                        <a:spcBef>
                          <a:spcPts val="961"/>
                        </a:spcBef>
                      </a:pPr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Consolas"/>
                        </a:rPr>
                        <a:t>x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eceae3"/>
                      </a:solidFill>
                    </a:lnL>
                    <a:lnR w="12240">
                      <a:solidFill>
                        <a:srgbClr val="eceae3"/>
                      </a:solidFill>
                    </a:lnR>
                    <a:lnT w="28080">
                      <a:solidFill>
                        <a:srgbClr val="eceae3"/>
                      </a:solidFill>
                    </a:lnT>
                    <a:lnB w="28080">
                      <a:solidFill>
                        <a:srgbClr val="eceae3"/>
                      </a:solidFill>
                    </a:lnB>
                    <a:solidFill>
                      <a:srgbClr val="eceae3">
                        <a:alpha val="30000"/>
                      </a:srgbClr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95000"/>
                        </a:lnSpc>
                        <a:spcBef>
                          <a:spcPts val="961"/>
                        </a:spcBef>
                      </a:pPr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Consolas"/>
                        </a:rPr>
                        <a:t>x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eceae3"/>
                      </a:solidFill>
                    </a:lnL>
                    <a:lnR w="12240">
                      <a:solidFill>
                        <a:srgbClr val="eceae3"/>
                      </a:solidFill>
                    </a:lnR>
                    <a:lnT w="28080">
                      <a:solidFill>
                        <a:srgbClr val="eceae3"/>
                      </a:solidFill>
                    </a:lnT>
                    <a:lnB w="28080">
                      <a:solidFill>
                        <a:srgbClr val="eceae3"/>
                      </a:solidFill>
                    </a:lnB>
                    <a:solidFill>
                      <a:srgbClr val="eceae3">
                        <a:alpha val="30000"/>
                      </a:srgbClr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95000"/>
                        </a:lnSpc>
                        <a:spcBef>
                          <a:spcPts val="961"/>
                        </a:spcBef>
                      </a:pPr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Consolas"/>
                        </a:rPr>
                        <a:t>x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eceae3"/>
                      </a:solidFill>
                    </a:lnL>
                    <a:lnR w="12240">
                      <a:solidFill>
                        <a:srgbClr val="eceae3"/>
                      </a:solidFill>
                    </a:lnR>
                    <a:lnT w="28080">
                      <a:solidFill>
                        <a:srgbClr val="eceae3"/>
                      </a:solidFill>
                    </a:lnT>
                    <a:lnB w="28080">
                      <a:solidFill>
                        <a:srgbClr val="eceae3"/>
                      </a:solidFill>
                    </a:lnB>
                    <a:solidFill>
                      <a:srgbClr val="eceae3">
                        <a:alpha val="30000"/>
                      </a:srgbClr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95000"/>
                        </a:lnSpc>
                        <a:spcBef>
                          <a:spcPts val="961"/>
                        </a:spcBef>
                      </a:pPr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Consolas"/>
                        </a:rPr>
                        <a:t>x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eceae3"/>
                      </a:solidFill>
                    </a:lnL>
                    <a:lnR w="12240">
                      <a:solidFill>
                        <a:srgbClr val="eceae3"/>
                      </a:solidFill>
                    </a:lnR>
                    <a:lnT w="28080">
                      <a:solidFill>
                        <a:srgbClr val="eceae3"/>
                      </a:solidFill>
                    </a:lnT>
                    <a:lnB w="28080">
                      <a:solidFill>
                        <a:srgbClr val="eceae3"/>
                      </a:solidFill>
                    </a:lnB>
                    <a:solidFill>
                      <a:srgbClr val="eceae3">
                        <a:alpha val="30000"/>
                      </a:srgbClr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95000"/>
                        </a:lnSpc>
                        <a:spcBef>
                          <a:spcPts val="961"/>
                        </a:spcBef>
                      </a:pPr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Consolas"/>
                        </a:rPr>
                        <a:t>x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eceae3"/>
                      </a:solidFill>
                    </a:lnL>
                    <a:lnR w="12240">
                      <a:solidFill>
                        <a:srgbClr val="eceae3"/>
                      </a:solidFill>
                    </a:lnR>
                    <a:lnT w="28080">
                      <a:solidFill>
                        <a:srgbClr val="eceae3"/>
                      </a:solidFill>
                    </a:lnT>
                    <a:lnB w="28080">
                      <a:solidFill>
                        <a:srgbClr val="eceae3"/>
                      </a:solidFill>
                    </a:lnB>
                    <a:solidFill>
                      <a:srgbClr val="eceae3">
                        <a:alpha val="30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647" name="CustomShape 24"/>
          <p:cNvSpPr/>
          <p:nvPr/>
        </p:nvSpPr>
        <p:spPr>
          <a:xfrm rot="16200000">
            <a:off x="6734520" y="4156920"/>
            <a:ext cx="283320" cy="2200680"/>
          </a:xfrm>
          <a:prstGeom prst="leftBrace">
            <a:avLst>
              <a:gd name="adj1" fmla="val 91897"/>
              <a:gd name="adj2" fmla="val 50000"/>
            </a:avLst>
          </a:prstGeom>
          <a:noFill/>
          <a:ln w="31680">
            <a:solidFill>
              <a:schemeClr val="accent5">
                <a:lumMod val="20000"/>
                <a:lumOff val="80000"/>
              </a:schemeClr>
            </a:solidFill>
            <a:round/>
          </a:ln>
          <a:effectLst>
            <a:outerShdw algn="ctr" dir="2700000" dist="17309" rotWithShape="0">
              <a:schemeClr val="bg1">
                <a:lumMod val="75000"/>
                <a:lumOff val="25000"/>
              </a:scheme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648" name="Line 25"/>
          <p:cNvSpPr/>
          <p:nvPr/>
        </p:nvSpPr>
        <p:spPr>
          <a:xfrm>
            <a:off x="5547240" y="4212360"/>
            <a:ext cx="0" cy="338040"/>
          </a:xfrm>
          <a:prstGeom prst="line">
            <a:avLst/>
          </a:prstGeom>
          <a:ln w="38160">
            <a:solidFill>
              <a:schemeClr val="accent5">
                <a:lumMod val="20000"/>
                <a:lumOff val="80000"/>
              </a:schemeClr>
            </a:solidFill>
            <a:round/>
            <a:tailEnd len="med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649" name="CustomShape 26"/>
          <p:cNvSpPr/>
          <p:nvPr/>
        </p:nvSpPr>
        <p:spPr>
          <a:xfrm>
            <a:off x="5629680" y="5412600"/>
            <a:ext cx="248076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ffffff"/>
                </a:solidFill>
                <a:latin typeface="Consolas"/>
                <a:ea typeface="DejaVu Sans"/>
              </a:rPr>
              <a:t>CombRep(2,</a:t>
            </a:r>
            <a:r>
              <a:rPr b="1" lang="en-US" sz="2400" spc="-1" strike="noStrike">
                <a:solidFill>
                  <a:srgbClr val="ffffff"/>
                </a:solidFill>
                <a:latin typeface="Calibri"/>
                <a:ea typeface="DejaVu Sans"/>
              </a:rPr>
              <a:t> </a:t>
            </a:r>
            <a:r>
              <a:rPr b="1" lang="en-US" sz="2400" spc="-1" strike="noStrike">
                <a:solidFill>
                  <a:srgbClr val="ffffff"/>
                </a:solidFill>
                <a:latin typeface="Consolas"/>
                <a:ea typeface="DejaVu Sans"/>
              </a:rPr>
              <a:t>i)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p14:dur="10"/>
    </mc:Choice>
    <mc:Fallback>
      <p:transition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CustomShape 1"/>
          <p:cNvSpPr/>
          <p:nvPr/>
        </p:nvSpPr>
        <p:spPr>
          <a:xfrm>
            <a:off x="190440" y="1151280"/>
            <a:ext cx="11804040" cy="5569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>
            <a:normAutofit/>
          </a:bodyPr>
          <a:p>
            <a:pPr marL="304920" indent="-30420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3cd60"/>
                </a:solidFill>
                <a:latin typeface="Calibri"/>
              </a:rPr>
              <a:t>Combinatorics </a:t>
            </a:r>
            <a:r>
              <a:rPr b="0" lang="en-US" sz="3400" spc="-1" strike="noStrike">
                <a:solidFill>
                  <a:srgbClr val="ffffff"/>
                </a:solidFill>
                <a:latin typeface="Calibri"/>
              </a:rPr>
              <a:t>is a branch of mathematics</a:t>
            </a:r>
            <a:endParaRPr b="0" lang="en-US" sz="3400" spc="-1" strike="noStrike">
              <a:latin typeface="Arial"/>
            </a:endParaRPr>
          </a:p>
          <a:p>
            <a:pPr lvl="1" marL="609480" indent="-23076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Study of countable discrete structures</a:t>
            </a:r>
            <a:endParaRPr b="0" lang="en-US" sz="3200" spc="-1" strike="noStrike">
              <a:latin typeface="Arial"/>
            </a:endParaRPr>
          </a:p>
          <a:p>
            <a:pPr marL="304920" indent="-30420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</a:rPr>
              <a:t>Combinatorial problems arise in many</a:t>
            </a:r>
            <a:br/>
            <a:r>
              <a:rPr b="0" lang="en-US" sz="3400" spc="-1" strike="noStrike">
                <a:solidFill>
                  <a:srgbClr val="ffffff"/>
                </a:solidFill>
                <a:latin typeface="Calibri"/>
              </a:rPr>
              <a:t>areas of mathematics / other sciences</a:t>
            </a:r>
            <a:endParaRPr b="0" lang="en-US" sz="3400" spc="-1" strike="noStrike">
              <a:latin typeface="Arial"/>
            </a:endParaRPr>
          </a:p>
          <a:p>
            <a:pPr lvl="1" marL="609480" indent="-23076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Notably in algebra, probability theory,</a:t>
            </a:r>
            <a:br/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statistics, topology, geometry, physics,</a:t>
            </a:r>
            <a:br/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chemistry, biology, gambling games, etc.</a:t>
            </a:r>
            <a:endParaRPr b="0" lang="en-US" sz="3200" spc="-1" strike="noStrike">
              <a:latin typeface="Arial"/>
            </a:endParaRPr>
          </a:p>
          <a:p>
            <a:pPr marL="304920" indent="-30420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</a:rPr>
              <a:t>Programmer's combinatorics concerns</a:t>
            </a:r>
            <a:br/>
            <a:r>
              <a:rPr b="0" lang="en-US" sz="3400" spc="-1" strike="noStrike">
                <a:solidFill>
                  <a:srgbClr val="ffffff"/>
                </a:solidFill>
                <a:latin typeface="Calibri"/>
              </a:rPr>
              <a:t>generating </a:t>
            </a:r>
            <a:r>
              <a:rPr b="0" lang="en-US" sz="3400" spc="-1" strike="noStrike">
                <a:solidFill>
                  <a:srgbClr val="f3cd60"/>
                </a:solidFill>
                <a:latin typeface="Calibri"/>
              </a:rPr>
              <a:t>combinatorial structures</a:t>
            </a:r>
            <a:endParaRPr b="0" lang="en-US" sz="3400" spc="-1" strike="noStrike">
              <a:latin typeface="Arial"/>
            </a:endParaRPr>
          </a:p>
        </p:txBody>
      </p:sp>
      <p:sp>
        <p:nvSpPr>
          <p:cNvPr id="239" name="CustomShape 2"/>
          <p:cNvSpPr/>
          <p:nvPr/>
        </p:nvSpPr>
        <p:spPr>
          <a:xfrm>
            <a:off x="188640" y="40320"/>
            <a:ext cx="9576720" cy="1110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 anchor="ctr">
            <a:noAutofit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</a:rPr>
              <a:t>Combinatorics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240" name="CustomShape 3"/>
          <p:cNvSpPr/>
          <p:nvPr/>
        </p:nvSpPr>
        <p:spPr>
          <a:xfrm>
            <a:off x="11566440" y="6525000"/>
            <a:ext cx="428040" cy="19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CFA221C6-D37F-4D34-B3B0-038AC1110E54}" type="slidenum">
              <a:rPr b="0" lang="en-US" sz="1000" spc="-1" strike="noStrike">
                <a:solidFill>
                  <a:srgbClr val="ffffff"/>
                </a:solidFill>
                <a:latin typeface="Calibri"/>
              </a:rPr>
              <a:t>4</a:t>
            </a:fld>
            <a:endParaRPr b="0" lang="en-US" sz="1000" spc="-1" strike="noStrike">
              <a:latin typeface="Arial"/>
            </a:endParaRPr>
          </a:p>
        </p:txBody>
      </p:sp>
      <p:pic>
        <p:nvPicPr>
          <p:cNvPr id="241" name="Picture 2" descr=""/>
          <p:cNvPicPr/>
          <p:nvPr/>
        </p:nvPicPr>
        <p:blipFill>
          <a:blip r:embed="rId1"/>
          <a:stretch/>
        </p:blipFill>
        <p:spPr>
          <a:xfrm>
            <a:off x="8476920" y="1219320"/>
            <a:ext cx="2666160" cy="2666160"/>
          </a:xfrm>
          <a:prstGeom prst="rect">
            <a:avLst/>
          </a:prstGeom>
          <a:ln>
            <a:noFill/>
          </a:ln>
        </p:spPr>
      </p:pic>
      <p:sp>
        <p:nvSpPr>
          <p:cNvPr id="242" name="CustomShape 4"/>
          <p:cNvSpPr/>
          <p:nvPr/>
        </p:nvSpPr>
        <p:spPr>
          <a:xfrm>
            <a:off x="8228160" y="4114800"/>
            <a:ext cx="3164040" cy="2125800"/>
          </a:xfrm>
          <a:prstGeom prst="roundRect">
            <a:avLst>
              <a:gd name="adj" fmla="val 4008"/>
            </a:avLst>
          </a:prstGeom>
          <a:blipFill rotWithShape="0">
            <a:blip r:embed="rId2"/>
            <a:stretch>
              <a:fillRect/>
            </a:stretch>
          </a:blipFill>
          <a:ln>
            <a:noFill/>
          </a:ln>
          <a:effectLst>
            <a:outerShdw algn="tl" blurRad="190500" rotWithShape="0">
              <a:srgbClr val="000000">
                <a:alpha val="7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p14:dur="10"/>
    </mc:Choice>
    <mc:Fallback>
      <p:transition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CustomShape 1"/>
          <p:cNvSpPr/>
          <p:nvPr/>
        </p:nvSpPr>
        <p:spPr>
          <a:xfrm>
            <a:off x="11566440" y="6525000"/>
            <a:ext cx="428040" cy="19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C72D2D2A-BEF1-41AC-8F37-731F99F8E081}" type="slidenum">
              <a:rPr b="0" lang="en-US" sz="100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00" spc="-1" strike="noStrike">
              <a:latin typeface="Arial"/>
            </a:endParaRPr>
          </a:p>
        </p:txBody>
      </p:sp>
      <p:sp>
        <p:nvSpPr>
          <p:cNvPr id="651" name="CustomShape 2"/>
          <p:cNvSpPr/>
          <p:nvPr/>
        </p:nvSpPr>
        <p:spPr>
          <a:xfrm>
            <a:off x="188640" y="40320"/>
            <a:ext cx="9576720" cy="1110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 anchor="ctr">
            <a:normAutofit fontScale="94000"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</a:rPr>
              <a:t>Generate Combinations with Repetition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652" name="CustomShape 3"/>
          <p:cNvSpPr/>
          <p:nvPr/>
        </p:nvSpPr>
        <p:spPr>
          <a:xfrm>
            <a:off x="188640" y="40320"/>
            <a:ext cx="9576720" cy="1110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53" name="CustomShape 4"/>
          <p:cNvSpPr/>
          <p:nvPr/>
        </p:nvSpPr>
        <p:spPr>
          <a:xfrm>
            <a:off x="581040" y="1236240"/>
            <a:ext cx="11027520" cy="506088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>
            <a:spAutoFit/>
          </a:bodyPr>
          <a:p>
            <a:pPr>
              <a:lnSpc>
                <a:spcPct val="105000"/>
              </a:lnSpc>
            </a:pPr>
            <a:r>
              <a:rPr b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void Comb(int index, int start)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5000"/>
              </a:lnSpc>
            </a:pPr>
            <a:r>
              <a:rPr b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{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5000"/>
              </a:lnSpc>
            </a:pPr>
            <a:r>
              <a:rPr b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  </a:t>
            </a:r>
            <a:r>
              <a:rPr b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if (index &gt;= k)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5000"/>
              </a:lnSpc>
            </a:pPr>
            <a:r>
              <a:rPr b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  </a:t>
            </a:r>
            <a:r>
              <a:rPr b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{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5000"/>
              </a:lnSpc>
            </a:pPr>
            <a:r>
              <a:rPr b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    </a:t>
            </a:r>
            <a:r>
              <a:rPr b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PrintCombinations();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5000"/>
              </a:lnSpc>
            </a:pPr>
            <a:r>
              <a:rPr b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  </a:t>
            </a:r>
            <a:r>
              <a:rPr b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}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5000"/>
              </a:lnSpc>
            </a:pPr>
            <a:r>
              <a:rPr b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  </a:t>
            </a:r>
            <a:r>
              <a:rPr b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else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5000"/>
              </a:lnSpc>
            </a:pPr>
            <a:r>
              <a:rPr b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    </a:t>
            </a:r>
            <a:r>
              <a:rPr b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for (int i = start; i &lt; n; i++)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5000"/>
              </a:lnSpc>
            </a:pPr>
            <a:r>
              <a:rPr b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    </a:t>
            </a:r>
            <a:r>
              <a:rPr b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{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5000"/>
              </a:lnSpc>
            </a:pPr>
            <a:r>
              <a:rPr b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      </a:t>
            </a:r>
            <a:r>
              <a:rPr b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arr[index] = i;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5000"/>
              </a:lnSpc>
            </a:pPr>
            <a:r>
              <a:rPr b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      </a:t>
            </a:r>
            <a:r>
              <a:rPr b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Comb(index + 1, i);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5000"/>
              </a:lnSpc>
            </a:pPr>
            <a:r>
              <a:rPr b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    </a:t>
            </a:r>
            <a:r>
              <a:rPr b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}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5000"/>
              </a:lnSpc>
            </a:pPr>
            <a:r>
              <a:rPr b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}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654" name="CustomShape 5"/>
          <p:cNvSpPr/>
          <p:nvPr/>
        </p:nvSpPr>
        <p:spPr>
          <a:xfrm>
            <a:off x="6856560" y="1236240"/>
            <a:ext cx="4752000" cy="33264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55" name="CustomShape 6"/>
          <p:cNvSpPr/>
          <p:nvPr/>
        </p:nvSpPr>
        <p:spPr>
          <a:xfrm>
            <a:off x="6856560" y="4563360"/>
            <a:ext cx="4752000" cy="175104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80000" rIns="180000" tIns="108000" bIns="108000">
            <a:spAutoFit/>
          </a:bodyPr>
          <a:p>
            <a:pPr>
              <a:lnSpc>
                <a:spcPct val="105000"/>
              </a:lnSpc>
            </a:pPr>
            <a:r>
              <a:rPr b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int k = 3;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5000"/>
              </a:lnSpc>
            </a:pPr>
            <a:r>
              <a:rPr b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int n = 4;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5000"/>
              </a:lnSpc>
            </a:pPr>
            <a:r>
              <a:rPr b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int[] arr = new int[k];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5000"/>
              </a:lnSpc>
            </a:pPr>
            <a:r>
              <a:rPr b="1" lang="en-US" sz="2400" spc="-1" strike="noStrike">
                <a:solidFill>
                  <a:srgbClr val="fbeedc"/>
                </a:solidFill>
                <a:latin typeface="Consolas"/>
                <a:ea typeface="DejaVu Sans"/>
              </a:rPr>
              <a:t>Comb(0, 0);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656" name="Picture 5" descr=""/>
          <p:cNvPicPr/>
          <p:nvPr/>
        </p:nvPicPr>
        <p:blipFill>
          <a:blip r:embed="rId1"/>
          <a:stretch/>
        </p:blipFill>
        <p:spPr>
          <a:xfrm>
            <a:off x="7779240" y="1384920"/>
            <a:ext cx="2906640" cy="30358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p14:dur="10"/>
    </mc:Choice>
    <mc:Fallback>
      <p:transition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CustomShape 1"/>
          <p:cNvSpPr/>
          <p:nvPr/>
        </p:nvSpPr>
        <p:spPr>
          <a:xfrm>
            <a:off x="912960" y="4205160"/>
            <a:ext cx="10362600" cy="156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 anchor="ctr">
            <a:noAutofit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</a:rPr>
              <a:t>Generating Combinations</a:t>
            </a:r>
            <a:br/>
            <a:r>
              <a:rPr b="1" lang="en-US" sz="4000" spc="-1" strike="noStrike">
                <a:solidFill>
                  <a:srgbClr val="f3be60"/>
                </a:solidFill>
                <a:latin typeface="Calibri"/>
              </a:rPr>
              <a:t>with Repetition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658" name="CustomShape 2"/>
          <p:cNvSpPr/>
          <p:nvPr/>
        </p:nvSpPr>
        <p:spPr>
          <a:xfrm>
            <a:off x="190440" y="1151280"/>
            <a:ext cx="11804040" cy="5569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>
            <a:noAutofit/>
          </a:bodyPr>
          <a:p>
            <a:pPr marL="304920" indent="-30420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197" strike="noStrike">
                <a:solidFill>
                  <a:srgbClr val="ffffff"/>
                </a:solidFill>
                <a:latin typeface="Calibri"/>
              </a:rPr>
              <a:t>Live Demo</a:t>
            </a:r>
            <a:endParaRPr b="0" lang="en-US" sz="3400" spc="-1" strike="noStrike">
              <a:latin typeface="Arial"/>
            </a:endParaRPr>
          </a:p>
        </p:txBody>
      </p:sp>
      <p:pic>
        <p:nvPicPr>
          <p:cNvPr id="659" name="Picture 2" descr=""/>
          <p:cNvPicPr/>
          <p:nvPr/>
        </p:nvPicPr>
        <p:blipFill>
          <a:blip r:embed="rId1"/>
          <a:stretch/>
        </p:blipFill>
        <p:spPr>
          <a:xfrm>
            <a:off x="2741760" y="982800"/>
            <a:ext cx="6705000" cy="29289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p14:dur="10"/>
    </mc:Choice>
    <mc:Fallback>
      <p:transition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CustomShape 1"/>
          <p:cNvSpPr/>
          <p:nvPr/>
        </p:nvSpPr>
        <p:spPr>
          <a:xfrm>
            <a:off x="912960" y="4809960"/>
            <a:ext cx="10362600" cy="156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b">
            <a:noAutofit/>
          </a:bodyPr>
          <a:p>
            <a:pPr algn="ctr">
              <a:lnSpc>
                <a:spcPct val="90000"/>
              </a:lnSpc>
            </a:pPr>
            <a:r>
              <a:rPr b="1" lang="en-US" sz="5400" spc="-1" strike="noStrike">
                <a:solidFill>
                  <a:srgbClr val="f3be60"/>
                </a:solidFill>
                <a:latin typeface="Calibri"/>
              </a:rPr>
              <a:t>Binomial Coefficients</a:t>
            </a:r>
            <a:br/>
            <a:r>
              <a:rPr b="1" lang="en-US" sz="5400" spc="-1" strike="noStrike">
                <a:solidFill>
                  <a:srgbClr val="f3be60"/>
                </a:solidFill>
                <a:latin typeface="Calibri"/>
              </a:rPr>
              <a:t>and Pascal's Triangle</a:t>
            </a:r>
            <a:endParaRPr b="0" lang="en-US" sz="5400" spc="-1" strike="noStrike">
              <a:latin typeface="Arial"/>
            </a:endParaRPr>
          </a:p>
        </p:txBody>
      </p:sp>
      <p:sp>
        <p:nvSpPr>
          <p:cNvPr id="661" name="CustomShape 2"/>
          <p:cNvSpPr/>
          <p:nvPr/>
        </p:nvSpPr>
        <p:spPr>
          <a:xfrm>
            <a:off x="4175640" y="990720"/>
            <a:ext cx="3836520" cy="3450600"/>
          </a:xfrm>
          <a:prstGeom prst="roundRect">
            <a:avLst>
              <a:gd name="adj" fmla="val 1471"/>
            </a:avLst>
          </a:pr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662" name="Picture 15" descr=""/>
          <p:cNvPicPr/>
          <p:nvPr/>
        </p:nvPicPr>
        <p:blipFill>
          <a:blip r:embed="rId2"/>
          <a:stretch/>
        </p:blipFill>
        <p:spPr>
          <a:xfrm>
            <a:off x="488880" y="2218680"/>
            <a:ext cx="3242520" cy="1060200"/>
          </a:xfrm>
          <a:prstGeom prst="rect">
            <a:avLst/>
          </a:prstGeom>
          <a:ln>
            <a:noFill/>
          </a:ln>
        </p:spPr>
      </p:pic>
      <p:pic>
        <p:nvPicPr>
          <p:cNvPr id="663" name="Picture 17" descr=""/>
          <p:cNvPicPr/>
          <p:nvPr/>
        </p:nvPicPr>
        <p:blipFill>
          <a:blip r:embed="rId3"/>
          <a:stretch/>
        </p:blipFill>
        <p:spPr>
          <a:xfrm>
            <a:off x="8304120" y="2207160"/>
            <a:ext cx="3352320" cy="10173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p14:dur="10"/>
    </mc:Choice>
    <mc:Fallback>
      <p:transition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CustomShape 1"/>
          <p:cNvSpPr/>
          <p:nvPr/>
        </p:nvSpPr>
        <p:spPr>
          <a:xfrm>
            <a:off x="11566440" y="6525000"/>
            <a:ext cx="428040" cy="19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315E1D9D-82E1-4DC2-8C6B-438254A030B6}" type="slidenum">
              <a:rPr b="0" lang="en-US" sz="100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00" spc="-1" strike="noStrike">
              <a:latin typeface="Arial"/>
            </a:endParaRPr>
          </a:p>
        </p:txBody>
      </p:sp>
      <p:sp>
        <p:nvSpPr>
          <p:cNvPr id="665" name="CustomShape 2"/>
          <p:cNvSpPr/>
          <p:nvPr/>
        </p:nvSpPr>
        <p:spPr>
          <a:xfrm>
            <a:off x="190440" y="1151280"/>
            <a:ext cx="11804040" cy="5569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>
            <a:noAutofit/>
          </a:bodyPr>
          <a:p>
            <a:pPr marL="304920" indent="-304200">
              <a:lnSpc>
                <a:spcPct val="110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</a:rPr>
              <a:t>In combinatorics the </a:t>
            </a:r>
            <a:r>
              <a:rPr b="0" lang="en-US" sz="3400" spc="-1" strike="noStrike">
                <a:solidFill>
                  <a:srgbClr val="f3cd60"/>
                </a:solidFill>
                <a:latin typeface="Calibri"/>
              </a:rPr>
              <a:t>binomial coefficients </a:t>
            </a:r>
            <a:r>
              <a:rPr b="0" lang="en-US" sz="3400" spc="-1" strike="noStrike">
                <a:solidFill>
                  <a:srgbClr val="ffffff"/>
                </a:solidFill>
                <a:latin typeface="Calibri"/>
              </a:rPr>
              <a:t>denote how many ways exist to choose </a:t>
            </a:r>
            <a:r>
              <a:rPr b="0" i="1" lang="en-US" sz="3400" spc="-1" strike="noStrike">
                <a:solidFill>
                  <a:srgbClr val="f3cd60"/>
                </a:solidFill>
                <a:latin typeface="Calibri"/>
              </a:rPr>
              <a:t>k</a:t>
            </a:r>
            <a:r>
              <a:rPr b="0" i="1" lang="en-US" sz="3400" spc="-1" strike="noStrike">
                <a:solidFill>
                  <a:srgbClr val="ffffff"/>
                </a:solidFill>
                <a:latin typeface="Calibri"/>
              </a:rPr>
              <a:t> </a:t>
            </a:r>
            <a:r>
              <a:rPr b="0" lang="en-US" sz="3400" spc="-1" strike="noStrike">
                <a:solidFill>
                  <a:srgbClr val="ffffff"/>
                </a:solidFill>
                <a:latin typeface="Calibri"/>
              </a:rPr>
              <a:t>elements from a set of </a:t>
            </a:r>
            <a:r>
              <a:rPr b="0" i="1" lang="en-US" sz="3400" spc="-1" strike="noStrike">
                <a:solidFill>
                  <a:srgbClr val="f3cd60"/>
                </a:solidFill>
                <a:latin typeface="Calibri"/>
              </a:rPr>
              <a:t>n</a:t>
            </a:r>
            <a:r>
              <a:rPr b="0" lang="en-US" sz="3400" spc="-1" strike="noStrike">
                <a:solidFill>
                  <a:srgbClr val="ffffff"/>
                </a:solidFill>
                <a:latin typeface="Calibri"/>
              </a:rPr>
              <a:t> elements</a:t>
            </a:r>
            <a:endParaRPr b="0" lang="en-US" sz="3400" spc="-1" strike="noStrike">
              <a:latin typeface="Arial"/>
            </a:endParaRPr>
          </a:p>
          <a:p>
            <a:pPr>
              <a:lnSpc>
                <a:spcPct val="110000"/>
              </a:lnSpc>
              <a:spcBef>
                <a:spcPts val="601"/>
              </a:spcBef>
              <a:spcAft>
                <a:spcPts val="601"/>
              </a:spcAft>
            </a:pPr>
            <a:endParaRPr b="0" lang="en-US" sz="3400" spc="-1" strike="noStrike">
              <a:latin typeface="Arial"/>
            </a:endParaRPr>
          </a:p>
          <a:p>
            <a:pPr>
              <a:lnSpc>
                <a:spcPct val="110000"/>
              </a:lnSpc>
              <a:spcBef>
                <a:spcPts val="601"/>
              </a:spcBef>
              <a:spcAft>
                <a:spcPts val="601"/>
              </a:spcAft>
            </a:pPr>
            <a:endParaRPr b="0" lang="en-US" sz="3400" spc="-1" strike="noStrike">
              <a:latin typeface="Arial"/>
            </a:endParaRPr>
          </a:p>
          <a:p>
            <a:pPr marL="304920" indent="-304200">
              <a:lnSpc>
                <a:spcPct val="110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</a:rPr>
              <a:t>Binomial coefficients are the coefficients of the </a:t>
            </a:r>
            <a:r>
              <a:rPr b="0" i="1" lang="en-US" sz="3400" spc="-1" strike="noStrike">
                <a:solidFill>
                  <a:srgbClr val="f3cd60"/>
                </a:solidFill>
                <a:latin typeface="Calibri"/>
              </a:rPr>
              <a:t>x</a:t>
            </a:r>
            <a:r>
              <a:rPr b="0" lang="en-US" sz="3400" spc="-1" strike="noStrike" baseline="30000">
                <a:solidFill>
                  <a:srgbClr val="f3cd60"/>
                </a:solidFill>
                <a:latin typeface="Calibri"/>
              </a:rPr>
              <a:t> </a:t>
            </a:r>
            <a:r>
              <a:rPr b="0" i="1" lang="en-US" sz="3400" spc="-1" strike="noStrike" baseline="30000">
                <a:solidFill>
                  <a:srgbClr val="f3cd60"/>
                </a:solidFill>
                <a:latin typeface="Calibri"/>
              </a:rPr>
              <a:t>k</a:t>
            </a:r>
            <a:r>
              <a:rPr b="0" lang="en-US" sz="3400" spc="-1" strike="noStrike">
                <a:solidFill>
                  <a:srgbClr val="ffffff"/>
                </a:solidFill>
                <a:latin typeface="Calibri"/>
              </a:rPr>
              <a:t> term in the polynomial expansion of the binomial power </a:t>
            </a:r>
            <a:r>
              <a:rPr b="0" lang="en-US" sz="3400" spc="-1" strike="noStrike">
                <a:solidFill>
                  <a:srgbClr val="f3cd60"/>
                </a:solidFill>
                <a:latin typeface="Calibri"/>
              </a:rPr>
              <a:t>(1 + </a:t>
            </a:r>
            <a:r>
              <a:rPr b="0" i="1" lang="en-US" sz="3400" spc="-1" strike="noStrike">
                <a:solidFill>
                  <a:srgbClr val="f3cd60"/>
                </a:solidFill>
                <a:latin typeface="Calibri"/>
              </a:rPr>
              <a:t>x</a:t>
            </a:r>
            <a:r>
              <a:rPr b="0" lang="en-US" sz="3400" spc="-1" strike="noStrike">
                <a:solidFill>
                  <a:srgbClr val="f3cd60"/>
                </a:solidFill>
                <a:latin typeface="Calibri"/>
              </a:rPr>
              <a:t>)</a:t>
            </a:r>
            <a:r>
              <a:rPr b="0" lang="en-US" sz="3400" spc="-1" strike="noStrike" baseline="30000">
                <a:solidFill>
                  <a:srgbClr val="f3cd60"/>
                </a:solidFill>
                <a:latin typeface="Calibri"/>
              </a:rPr>
              <a:t> </a:t>
            </a:r>
            <a:r>
              <a:rPr b="0" i="1" lang="en-US" sz="3400" spc="-1" strike="noStrike" baseline="30000">
                <a:solidFill>
                  <a:srgbClr val="f3cd60"/>
                </a:solidFill>
                <a:latin typeface="Calibri"/>
              </a:rPr>
              <a:t>n</a:t>
            </a:r>
            <a:endParaRPr b="0" lang="en-US" sz="3400" spc="-1" strike="noStrike">
              <a:latin typeface="Arial"/>
            </a:endParaRPr>
          </a:p>
          <a:p>
            <a:pPr>
              <a:lnSpc>
                <a:spcPct val="110000"/>
              </a:lnSpc>
              <a:spcBef>
                <a:spcPts val="601"/>
              </a:spcBef>
              <a:spcAft>
                <a:spcPts val="601"/>
              </a:spcAft>
            </a:pPr>
            <a:endParaRPr b="0" lang="en-US" sz="3400" spc="-1" strike="noStrike">
              <a:latin typeface="Arial"/>
            </a:endParaRPr>
          </a:p>
          <a:p>
            <a:pPr marL="304920" indent="-304200">
              <a:lnSpc>
                <a:spcPct val="110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</a:rPr>
              <a:t>Arranged into rows, the </a:t>
            </a:r>
            <a:r>
              <a:rPr b="0" lang="en-US" sz="3400" spc="-1" strike="noStrike">
                <a:solidFill>
                  <a:srgbClr val="f3cd60"/>
                </a:solidFill>
                <a:latin typeface="Calibri"/>
              </a:rPr>
              <a:t>Pascal's triangle </a:t>
            </a:r>
            <a:r>
              <a:rPr b="0" lang="en-US" sz="3400" spc="-1" strike="noStrike">
                <a:solidFill>
                  <a:srgbClr val="ffffff"/>
                </a:solidFill>
                <a:latin typeface="Calibri"/>
              </a:rPr>
              <a:t>is composed</a:t>
            </a:r>
            <a:endParaRPr b="0" lang="en-US" sz="3400" spc="-1" strike="noStrike">
              <a:latin typeface="Arial"/>
            </a:endParaRPr>
          </a:p>
        </p:txBody>
      </p:sp>
      <p:sp>
        <p:nvSpPr>
          <p:cNvPr id="666" name="CustomShape 3"/>
          <p:cNvSpPr/>
          <p:nvPr/>
        </p:nvSpPr>
        <p:spPr>
          <a:xfrm>
            <a:off x="188640" y="40320"/>
            <a:ext cx="9576720" cy="1110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 anchor="ctr">
            <a:noAutofit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</a:rPr>
              <a:t>Binomial Coefficients</a:t>
            </a:r>
            <a:endParaRPr b="0" lang="en-US" sz="40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667" name="Formula 4"/>
              <p:cNvSpPr txBox="1"/>
              <p:nvPr/>
            </p:nvSpPr>
            <p:spPr>
              <a:xfrm>
                <a:off x="3427560" y="2546640"/>
                <a:ext cx="4419000" cy="108324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bSup>
                      <m:e>
                        <m:r>
                          <m:t xml:space="preserve">𝐶</m:t>
                        </m:r>
                      </m:e>
                      <m:sub>
                        <m:r>
                          <m:t xml:space="preserve">𝑛</m:t>
                        </m:r>
                      </m:sub>
                      <m:sup>
                        <m:r>
                          <m:t xml:space="preserve">𝑘</m:t>
                        </m:r>
                      </m:sup>
                    </m:sSubSup>
                    <m:r>
                      <m:t xml:space="preserve">=</m:t>
                    </m:r>
                    <m:d>
                      <m:dPr>
                        <m:begChr m:val="("/>
                        <m:endChr m:val=")"/>
                      </m:dPr>
                      <m:e>
                        <m:eqArr>
                          <m:e>
                            <m:r>
                              <m:t xml:space="preserve">𝑛</m:t>
                            </m:r>
                          </m:e>
                          <m:e>
                            <m:r>
                              <m:t xml:space="preserve">𝑘</m:t>
                            </m:r>
                          </m:e>
                        </m:eqArr>
                      </m:e>
                    </m:d>
                    <m:r>
                      <m:t xml:space="preserve">=</m:t>
                    </m:r>
                    <m:f>
                      <m:num>
                        <m:r>
                          <m:t xml:space="preserve">𝑛</m:t>
                        </m:r>
                        <m:r>
                          <m:t xml:space="preserve">!</m:t>
                        </m:r>
                      </m:num>
                      <m:den>
                        <m:d>
                          <m:dPr>
                            <m:begChr m:val="("/>
                            <m:endChr m:val=")"/>
                          </m:dPr>
                          <m:e>
                            <m:r>
                              <m:t xml:space="preserve">𝑛</m:t>
                            </m:r>
                            <m:r>
                              <m:t xml:space="preserve">−</m:t>
                            </m:r>
                            <m:r>
                              <m:t xml:space="preserve">𝑘</m:t>
                            </m:r>
                          </m:e>
                        </m:d>
                        <m:r>
                          <m:t xml:space="preserve">!</m:t>
                        </m:r>
                        <m:r>
                          <m:t xml:space="preserve">𝑘</m:t>
                        </m:r>
                        <m:r>
                          <m:t xml:space="preserve">!</m:t>
                        </m:r>
                      </m:den>
                    </m:f>
                  </m:oMath>
                </a14:m>
              </a:p>
            </p:txBody>
          </p:sp>
        </mc:Choice>
        <mc:Fallback/>
      </mc:AlternateContent>
      <p:sp>
        <p:nvSpPr>
          <p:cNvPr id="668" name="CustomShape 5"/>
          <p:cNvSpPr/>
          <p:nvPr/>
        </p:nvSpPr>
        <p:spPr>
          <a:xfrm>
            <a:off x="3427560" y="2546640"/>
            <a:ext cx="4419000" cy="1083240"/>
          </a:xfrm>
          <a:prstGeom prst="rect">
            <a:avLst/>
          </a:pr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 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669" name="CustomShape 6"/>
          <p:cNvSpPr/>
          <p:nvPr/>
        </p:nvSpPr>
        <p:spPr>
          <a:xfrm>
            <a:off x="1123560" y="5257800"/>
            <a:ext cx="9027360" cy="577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marL="609480">
              <a:lnSpc>
                <a:spcPct val="100000"/>
              </a:lnSpc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  <a:ea typeface="DejaVu Sans"/>
              </a:rPr>
              <a:t>(1 + </a:t>
            </a:r>
            <a:r>
              <a:rPr b="0" i="1" lang="en-US" sz="3200" spc="-1" strike="noStrike">
                <a:solidFill>
                  <a:srgbClr val="ffffff"/>
                </a:solidFill>
                <a:latin typeface="Calibri"/>
                <a:ea typeface="DejaVu Sans"/>
              </a:rPr>
              <a:t>x</a:t>
            </a:r>
            <a:r>
              <a:rPr b="0" lang="en-US" sz="3200" spc="-1" strike="noStrike">
                <a:solidFill>
                  <a:srgbClr val="ffffff"/>
                </a:solidFill>
                <a:latin typeface="Calibri"/>
                <a:ea typeface="DejaVu Sans"/>
              </a:rPr>
              <a:t>)</a:t>
            </a:r>
            <a:r>
              <a:rPr b="0" lang="en-US" sz="3200" spc="-1" strike="noStrike" baseline="30000">
                <a:solidFill>
                  <a:srgbClr val="ffffff"/>
                </a:solidFill>
                <a:latin typeface="Calibri"/>
                <a:ea typeface="DejaVu Sans"/>
              </a:rPr>
              <a:t> </a:t>
            </a:r>
            <a:r>
              <a:rPr b="0" i="1" lang="en-US" sz="3200" spc="-1" strike="noStrike" baseline="30000">
                <a:solidFill>
                  <a:srgbClr val="ffffff"/>
                </a:solidFill>
                <a:latin typeface="Calibri"/>
                <a:ea typeface="DejaVu Sans"/>
              </a:rPr>
              <a:t>4</a:t>
            </a:r>
            <a:r>
              <a:rPr b="0" lang="en-US" sz="3200" spc="-1" strike="noStrike">
                <a:solidFill>
                  <a:srgbClr val="ffffff"/>
                </a:solidFill>
                <a:latin typeface="Calibri"/>
                <a:ea typeface="DejaVu Sans"/>
              </a:rPr>
              <a:t> = </a:t>
            </a:r>
            <a:r>
              <a:rPr b="1" lang="en-US" sz="3200" spc="-1" strike="noStrike">
                <a:solidFill>
                  <a:srgbClr val="f3cd60"/>
                </a:solidFill>
                <a:latin typeface="Calibri"/>
                <a:ea typeface="DejaVu Sans"/>
              </a:rPr>
              <a:t>1</a:t>
            </a:r>
            <a:r>
              <a:rPr b="0" lang="en-US" sz="3200" spc="-1" strike="noStrike">
                <a:solidFill>
                  <a:srgbClr val="ffffff"/>
                </a:solidFill>
                <a:latin typeface="Calibri"/>
                <a:ea typeface="DejaVu Sans"/>
              </a:rPr>
              <a:t> + </a:t>
            </a:r>
            <a:r>
              <a:rPr b="1" lang="en-US" sz="3200" spc="-1" strike="noStrike">
                <a:solidFill>
                  <a:srgbClr val="f3cd60"/>
                </a:solidFill>
                <a:latin typeface="Calibri"/>
                <a:ea typeface="DejaVu Sans"/>
              </a:rPr>
              <a:t>4</a:t>
            </a:r>
            <a:r>
              <a:rPr b="0" lang="en-US" sz="3200" spc="-1" strike="noStrike">
                <a:solidFill>
                  <a:srgbClr val="ffffff"/>
                </a:solidFill>
                <a:latin typeface="Calibri"/>
                <a:ea typeface="DejaVu Sans"/>
              </a:rPr>
              <a:t> </a:t>
            </a:r>
            <a:r>
              <a:rPr b="0" i="1" lang="en-US" sz="3200" spc="-1" strike="noStrike">
                <a:solidFill>
                  <a:srgbClr val="ffffff"/>
                </a:solidFill>
                <a:latin typeface="Calibri"/>
                <a:ea typeface="DejaVu Sans"/>
              </a:rPr>
              <a:t>x</a:t>
            </a:r>
            <a:r>
              <a:rPr b="0" lang="en-US" sz="3200" spc="-1" strike="noStrike">
                <a:solidFill>
                  <a:srgbClr val="ffffff"/>
                </a:solidFill>
                <a:latin typeface="Calibri"/>
                <a:ea typeface="DejaVu Sans"/>
              </a:rPr>
              <a:t> + </a:t>
            </a:r>
            <a:r>
              <a:rPr b="1" lang="en-US" sz="3200" spc="-1" strike="noStrike">
                <a:solidFill>
                  <a:srgbClr val="f3cd60"/>
                </a:solidFill>
                <a:latin typeface="Calibri"/>
                <a:ea typeface="DejaVu Sans"/>
              </a:rPr>
              <a:t>6 </a:t>
            </a:r>
            <a:r>
              <a:rPr b="0" i="1" lang="en-US" sz="3200" spc="-1" strike="noStrike">
                <a:solidFill>
                  <a:srgbClr val="ffffff"/>
                </a:solidFill>
                <a:latin typeface="Calibri"/>
                <a:ea typeface="DejaVu Sans"/>
              </a:rPr>
              <a:t>x</a:t>
            </a:r>
            <a:r>
              <a:rPr b="0" lang="en-US" sz="3200" spc="-1" strike="noStrike" baseline="30000">
                <a:solidFill>
                  <a:srgbClr val="ffffff"/>
                </a:solidFill>
                <a:latin typeface="Calibri"/>
                <a:ea typeface="DejaVu Sans"/>
              </a:rPr>
              <a:t> </a:t>
            </a:r>
            <a:r>
              <a:rPr b="0" i="1" lang="en-US" sz="3200" spc="-1" strike="noStrike" baseline="30000">
                <a:solidFill>
                  <a:srgbClr val="ffffff"/>
                </a:solidFill>
                <a:latin typeface="Calibri"/>
                <a:ea typeface="DejaVu Sans"/>
              </a:rPr>
              <a:t>2</a:t>
            </a:r>
            <a:r>
              <a:rPr b="0" lang="en-US" sz="3200" spc="-1" strike="noStrike">
                <a:solidFill>
                  <a:srgbClr val="ffffff"/>
                </a:solidFill>
                <a:latin typeface="Calibri"/>
                <a:ea typeface="DejaVu Sans"/>
              </a:rPr>
              <a:t> + </a:t>
            </a:r>
            <a:r>
              <a:rPr b="1" lang="en-US" sz="3200" spc="-1" strike="noStrike">
                <a:solidFill>
                  <a:srgbClr val="f3cd60"/>
                </a:solidFill>
                <a:latin typeface="Calibri"/>
                <a:ea typeface="DejaVu Sans"/>
              </a:rPr>
              <a:t>4</a:t>
            </a:r>
            <a:r>
              <a:rPr b="0" lang="en-US" sz="3200" spc="-1" strike="noStrike">
                <a:solidFill>
                  <a:srgbClr val="ffffff"/>
                </a:solidFill>
                <a:latin typeface="Calibri"/>
                <a:ea typeface="DejaVu Sans"/>
              </a:rPr>
              <a:t> </a:t>
            </a:r>
            <a:r>
              <a:rPr b="0" i="1" lang="en-US" sz="3200" spc="-1" strike="noStrike">
                <a:solidFill>
                  <a:srgbClr val="ffffff"/>
                </a:solidFill>
                <a:latin typeface="Calibri"/>
                <a:ea typeface="DejaVu Sans"/>
              </a:rPr>
              <a:t>x</a:t>
            </a:r>
            <a:r>
              <a:rPr b="0" lang="en-US" sz="3200" spc="-1" strike="noStrike" baseline="30000">
                <a:solidFill>
                  <a:srgbClr val="ffffff"/>
                </a:solidFill>
                <a:latin typeface="Calibri"/>
                <a:ea typeface="DejaVu Sans"/>
              </a:rPr>
              <a:t> </a:t>
            </a:r>
            <a:r>
              <a:rPr b="0" i="1" lang="en-US" sz="3200" spc="-1" strike="noStrike" baseline="30000">
                <a:solidFill>
                  <a:srgbClr val="ffffff"/>
                </a:solidFill>
                <a:latin typeface="Calibri"/>
                <a:ea typeface="DejaVu Sans"/>
              </a:rPr>
              <a:t>3</a:t>
            </a:r>
            <a:r>
              <a:rPr b="0" lang="en-US" sz="3200" spc="-1" strike="noStrike">
                <a:solidFill>
                  <a:srgbClr val="ffffff"/>
                </a:solidFill>
                <a:latin typeface="Calibri"/>
                <a:ea typeface="DejaVu Sans"/>
              </a:rPr>
              <a:t> +</a:t>
            </a:r>
            <a:r>
              <a:rPr b="1" lang="en-US" sz="3200" spc="-1" strike="noStrike">
                <a:solidFill>
                  <a:srgbClr val="f3cd60"/>
                </a:solidFill>
                <a:latin typeface="Calibri"/>
                <a:ea typeface="DejaVu Sans"/>
              </a:rPr>
              <a:t> 1</a:t>
            </a:r>
            <a:r>
              <a:rPr b="0" lang="en-US" sz="3200" spc="-1" strike="noStrike">
                <a:solidFill>
                  <a:srgbClr val="ffffff"/>
                </a:solidFill>
                <a:latin typeface="Calibri"/>
                <a:ea typeface="DejaVu Sans"/>
              </a:rPr>
              <a:t> </a:t>
            </a:r>
            <a:r>
              <a:rPr b="0" i="1" lang="en-US" sz="3200" spc="-1" strike="noStrike">
                <a:solidFill>
                  <a:srgbClr val="ffffff"/>
                </a:solidFill>
                <a:latin typeface="Calibri"/>
                <a:ea typeface="DejaVu Sans"/>
              </a:rPr>
              <a:t>x</a:t>
            </a:r>
            <a:r>
              <a:rPr b="0" lang="en-US" sz="3200" spc="-1" strike="noStrike" baseline="30000">
                <a:solidFill>
                  <a:srgbClr val="ffffff"/>
                </a:solidFill>
                <a:latin typeface="Calibri"/>
                <a:ea typeface="DejaVu Sans"/>
              </a:rPr>
              <a:t> </a:t>
            </a:r>
            <a:r>
              <a:rPr b="0" i="1" lang="en-US" sz="3200" spc="-1" strike="noStrike" baseline="30000">
                <a:solidFill>
                  <a:srgbClr val="ffffff"/>
                </a:solidFill>
                <a:latin typeface="Calibri"/>
                <a:ea typeface="DejaVu Sans"/>
              </a:rPr>
              <a:t>4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p14:dur="10"/>
    </mc:Choice>
    <mc:Fallback>
      <p:transition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CustomShape 1"/>
          <p:cNvSpPr/>
          <p:nvPr/>
        </p:nvSpPr>
        <p:spPr>
          <a:xfrm>
            <a:off x="11566440" y="6525000"/>
            <a:ext cx="428040" cy="19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5A2C0E75-678E-44AA-A935-5AE5A427E065}" type="slidenum">
              <a:rPr b="0" lang="en-US" sz="100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00" spc="-1" strike="noStrike">
              <a:latin typeface="Arial"/>
            </a:endParaRPr>
          </a:p>
        </p:txBody>
      </p:sp>
      <p:sp>
        <p:nvSpPr>
          <p:cNvPr id="671" name="CustomShape 2"/>
          <p:cNvSpPr/>
          <p:nvPr/>
        </p:nvSpPr>
        <p:spPr>
          <a:xfrm>
            <a:off x="190440" y="1151280"/>
            <a:ext cx="11804040" cy="5569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>
            <a:normAutofit fontScale="81000"/>
          </a:bodyPr>
          <a:p>
            <a:pPr marL="304920" indent="-304200">
              <a:lnSpc>
                <a:spcPct val="110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</a:rPr>
              <a:t>Pascal's triangle shows you how many combinations of objects without repetition are possible</a:t>
            </a:r>
            <a:endParaRPr b="0" lang="en-US" sz="3400" spc="-1" strike="noStrike">
              <a:latin typeface="Arial"/>
            </a:endParaRPr>
          </a:p>
          <a:p>
            <a:pPr lvl="1" marL="609480" indent="-230760">
              <a:lnSpc>
                <a:spcPct val="110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Go down to row </a:t>
            </a:r>
            <a:r>
              <a:rPr b="0" i="1" lang="en-US" sz="3200" spc="-1" strike="noStrike">
                <a:solidFill>
                  <a:srgbClr val="f3cd60"/>
                </a:solidFill>
                <a:latin typeface="Calibri"/>
              </a:rPr>
              <a:t>n</a:t>
            </a: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 (the top row is 0)</a:t>
            </a:r>
            <a:endParaRPr b="0" lang="en-US" sz="3200" spc="-1" strike="noStrike">
              <a:latin typeface="Arial"/>
            </a:endParaRPr>
          </a:p>
          <a:p>
            <a:pPr lvl="1" marL="609480" indent="-230760">
              <a:lnSpc>
                <a:spcPct val="110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Move along </a:t>
            </a:r>
            <a:r>
              <a:rPr b="0" i="1" lang="en-US" sz="3200" spc="-1" strike="noStrike">
                <a:solidFill>
                  <a:srgbClr val="f3cd60"/>
                </a:solidFill>
                <a:latin typeface="Calibri"/>
              </a:rPr>
              <a:t>k</a:t>
            </a: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 places</a:t>
            </a:r>
            <a:endParaRPr b="0" lang="en-US" sz="3200" spc="-1" strike="noStrike">
              <a:latin typeface="Arial"/>
            </a:endParaRPr>
          </a:p>
          <a:p>
            <a:pPr lvl="1" marL="609480" indent="-230760">
              <a:lnSpc>
                <a:spcPct val="110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The value there is your answer</a:t>
            </a:r>
            <a:endParaRPr b="0" lang="en-US" sz="3200" spc="-1" strike="noStrike">
              <a:latin typeface="Arial"/>
            </a:endParaRPr>
          </a:p>
          <a:p>
            <a:pPr marL="304920" indent="-304200">
              <a:lnSpc>
                <a:spcPct val="110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</a:rPr>
              <a:t>Build the triangle:</a:t>
            </a:r>
            <a:endParaRPr b="0" lang="en-US" sz="3400" spc="-1" strike="noStrike">
              <a:latin typeface="Arial"/>
            </a:endParaRPr>
          </a:p>
          <a:p>
            <a:pPr lvl="1" marL="609480" indent="-230760">
              <a:lnSpc>
                <a:spcPct val="110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Start with "1" at the top</a:t>
            </a:r>
            <a:endParaRPr b="0" lang="en-US" sz="3200" spc="-1" strike="noStrike">
              <a:latin typeface="Arial"/>
            </a:endParaRPr>
          </a:p>
          <a:p>
            <a:pPr lvl="1" marL="609480" indent="-230760">
              <a:lnSpc>
                <a:spcPct val="110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Then continue placing numbers</a:t>
            </a:r>
            <a:br/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below it in a triangular pattern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672" name="CustomShape 3"/>
          <p:cNvSpPr/>
          <p:nvPr/>
        </p:nvSpPr>
        <p:spPr>
          <a:xfrm>
            <a:off x="188640" y="40320"/>
            <a:ext cx="9576720" cy="1110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 anchor="ctr">
            <a:noAutofit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</a:rPr>
              <a:t>Pascal's Triangle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673" name="Picture 2" descr=""/>
          <p:cNvPicPr/>
          <p:nvPr/>
        </p:nvPicPr>
        <p:blipFill>
          <a:blip r:embed="rId1"/>
          <a:stretch/>
        </p:blipFill>
        <p:spPr>
          <a:xfrm>
            <a:off x="8272080" y="3620520"/>
            <a:ext cx="2502360" cy="2550960"/>
          </a:xfrm>
          <a:prstGeom prst="rect">
            <a:avLst/>
          </a:prstGeom>
          <a:ln w="38160">
            <a:solidFill>
              <a:srgbClr val="000000"/>
            </a:solidFill>
            <a:miter/>
          </a:ln>
          <a:effectLst>
            <a:outerShdw algn="tl" blurRad="50800" dir="2700000" dist="37674" rotWithShape="0">
              <a:srgbClr val="000000">
                <a:alpha val="43000"/>
              </a:srgbClr>
            </a:outerShdw>
          </a:effectLst>
        </p:spPr>
      </p:pic>
      <mc:AlternateContent>
        <mc:Choice xmlns:a14="http://schemas.microsoft.com/office/drawing/2010/main" Requires="a14">
          <p:sp>
            <p:nvSpPr>
              <p:cNvPr id="674" name="Formula 4"/>
              <p:cNvSpPr txBox="1"/>
              <p:nvPr/>
            </p:nvSpPr>
            <p:spPr>
              <a:xfrm>
                <a:off x="7542360" y="2057400"/>
                <a:ext cx="3961800" cy="102132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bSup>
                      <m:e>
                        <m:r>
                          <m:t xml:space="preserve">𝐶</m:t>
                        </m:r>
                      </m:e>
                      <m:sub>
                        <m:r>
                          <m:t xml:space="preserve">𝑛</m:t>
                        </m:r>
                      </m:sub>
                      <m:sup>
                        <m:r>
                          <m:t xml:space="preserve">𝑘</m:t>
                        </m:r>
                      </m:sup>
                    </m:sSubSup>
                    <m:r>
                      <m:t xml:space="preserve">=</m:t>
                    </m:r>
                    <m:d>
                      <m:dPr>
                        <m:begChr m:val="("/>
                        <m:endChr m:val=")"/>
                      </m:dPr>
                      <m:e>
                        <m:eqArr>
                          <m:e>
                            <m:r>
                              <m:t xml:space="preserve">𝑛</m:t>
                            </m:r>
                          </m:e>
                          <m:e>
                            <m:r>
                              <m:t xml:space="preserve">𝑘</m:t>
                            </m:r>
                          </m:e>
                        </m:eqArr>
                      </m:e>
                    </m:d>
                    <m:r>
                      <m:t xml:space="preserve">=</m:t>
                    </m:r>
                    <m:f>
                      <m:num>
                        <m:r>
                          <m:t xml:space="preserve">𝑛</m:t>
                        </m:r>
                        <m:r>
                          <m:t xml:space="preserve">!</m:t>
                        </m:r>
                      </m:num>
                      <m:den>
                        <m:d>
                          <m:dPr>
                            <m:begChr m:val="("/>
                            <m:endChr m:val=")"/>
                          </m:dPr>
                          <m:e>
                            <m:r>
                              <m:t xml:space="preserve">𝑛</m:t>
                            </m:r>
                            <m:r>
                              <m:t xml:space="preserve">−</m:t>
                            </m:r>
                            <m:r>
                              <m:t xml:space="preserve">𝑘</m:t>
                            </m:r>
                          </m:e>
                        </m:d>
                        <m:r>
                          <m:t xml:space="preserve">!</m:t>
                        </m:r>
                        <m:r>
                          <m:t xml:space="preserve">𝑘</m:t>
                        </m:r>
                        <m:r>
                          <m:t xml:space="preserve">!</m:t>
                        </m:r>
                      </m:den>
                    </m:f>
                  </m:oMath>
                </a14:m>
              </a:p>
            </p:txBody>
          </p:sp>
        </mc:Choice>
        <mc:Fallback/>
      </mc:AlternateContent>
      <p:sp>
        <p:nvSpPr>
          <p:cNvPr id="675" name="CustomShape 5"/>
          <p:cNvSpPr/>
          <p:nvPr/>
        </p:nvSpPr>
        <p:spPr>
          <a:xfrm>
            <a:off x="7542360" y="2057400"/>
            <a:ext cx="3961800" cy="1021320"/>
          </a:xfrm>
          <a:prstGeom prst="rect">
            <a:avLst/>
          </a:prstGeom>
          <a:blipFill rotWithShape="0">
            <a:blip r:embed="rId2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 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p14:dur="10"/>
    </mc:Choice>
    <mc:Fallback>
      <p:transition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CustomShape 1"/>
          <p:cNvSpPr/>
          <p:nvPr/>
        </p:nvSpPr>
        <p:spPr>
          <a:xfrm>
            <a:off x="11566440" y="6525000"/>
            <a:ext cx="428040" cy="19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4DD2E829-A98B-491D-828E-C2DCE72EF3B1}" type="slidenum">
              <a:rPr b="0" lang="en-US" sz="100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00" spc="-1" strike="noStrike">
              <a:latin typeface="Arial"/>
            </a:endParaRPr>
          </a:p>
        </p:txBody>
      </p:sp>
      <p:sp>
        <p:nvSpPr>
          <p:cNvPr id="677" name="CustomShape 2"/>
          <p:cNvSpPr/>
          <p:nvPr/>
        </p:nvSpPr>
        <p:spPr>
          <a:xfrm>
            <a:off x="190440" y="1151280"/>
            <a:ext cx="11804040" cy="5569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>
            <a:normAutofit/>
          </a:bodyPr>
          <a:p>
            <a:pPr marL="304920" indent="-30420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</a:rPr>
              <a:t>The Pascal's triangle is symmetrical</a:t>
            </a:r>
            <a:endParaRPr b="0" lang="en-US" sz="3400" spc="-1" strike="noStrike">
              <a:latin typeface="Arial"/>
            </a:endParaRPr>
          </a:p>
          <a:p>
            <a:pPr lvl="1" marL="609480" indent="-23076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Numbers on the left side have identical matching</a:t>
            </a:r>
            <a:br/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numbers on the right side, like a mirror image</a:t>
            </a:r>
            <a:endParaRPr b="0" lang="en-US" sz="3200" spc="-1" strike="noStrike">
              <a:latin typeface="Arial"/>
            </a:endParaRPr>
          </a:p>
          <a:p>
            <a:pPr marL="304920" indent="-30420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</a:rPr>
              <a:t>Diagonals:</a:t>
            </a:r>
            <a:endParaRPr b="0" lang="en-US" sz="3400" spc="-1" strike="noStrike">
              <a:latin typeface="Arial"/>
            </a:endParaRPr>
          </a:p>
          <a:p>
            <a:pPr lvl="1" marL="609480" indent="-23076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First diagonal – only "1"s</a:t>
            </a:r>
            <a:endParaRPr b="0" lang="en-US" sz="3200" spc="-1" strike="noStrike">
              <a:latin typeface="Arial"/>
            </a:endParaRPr>
          </a:p>
          <a:p>
            <a:pPr lvl="1" marL="609480" indent="-23076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Second diagonal – 1, 2, 3, etc.</a:t>
            </a:r>
            <a:endParaRPr b="0" lang="en-US" sz="3200" spc="-1" strike="noStrike">
              <a:latin typeface="Arial"/>
            </a:endParaRPr>
          </a:p>
          <a:p>
            <a:pPr lvl="1" marL="609480" indent="-23076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Third diagonal – triangular numbers</a:t>
            </a:r>
            <a:endParaRPr b="0" lang="en-US" sz="3200" spc="-1" strike="noStrike">
              <a:latin typeface="Arial"/>
            </a:endParaRPr>
          </a:p>
          <a:p>
            <a:pPr marL="304920" indent="-30420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</a:rPr>
              <a:t>Horizontal sums: powers of 2</a:t>
            </a:r>
            <a:endParaRPr b="0" lang="en-US" sz="3400" spc="-1" strike="noStrike">
              <a:latin typeface="Arial"/>
            </a:endParaRPr>
          </a:p>
        </p:txBody>
      </p:sp>
      <p:sp>
        <p:nvSpPr>
          <p:cNvPr id="678" name="CustomShape 3"/>
          <p:cNvSpPr/>
          <p:nvPr/>
        </p:nvSpPr>
        <p:spPr>
          <a:xfrm>
            <a:off x="188640" y="40320"/>
            <a:ext cx="9576720" cy="1110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 anchor="ctr">
            <a:noAutofit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</a:rPr>
              <a:t>Pascal's Triangle's (2)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679" name="Picture 3" descr=""/>
          <p:cNvPicPr/>
          <p:nvPr/>
        </p:nvPicPr>
        <p:blipFill>
          <a:blip r:embed="rId1"/>
          <a:stretch/>
        </p:blipFill>
        <p:spPr>
          <a:xfrm>
            <a:off x="9534240" y="1232280"/>
            <a:ext cx="1739520" cy="1751760"/>
          </a:xfrm>
          <a:prstGeom prst="rect">
            <a:avLst/>
          </a:prstGeom>
          <a:ln w="38160">
            <a:solidFill>
              <a:srgbClr val="000000"/>
            </a:solidFill>
            <a:miter/>
          </a:ln>
          <a:effectLst>
            <a:outerShdw algn="tl" blurRad="50800" dir="2700000" dist="37674" rotWithShape="0">
              <a:srgbClr val="000000">
                <a:alpha val="43000"/>
              </a:srgbClr>
            </a:outerShdw>
          </a:effectLst>
        </p:spPr>
      </p:pic>
      <p:pic>
        <p:nvPicPr>
          <p:cNvPr id="680" name="Picture 2" descr=""/>
          <p:cNvPicPr/>
          <p:nvPr/>
        </p:nvPicPr>
        <p:blipFill>
          <a:blip r:embed="rId2"/>
          <a:stretch/>
        </p:blipFill>
        <p:spPr>
          <a:xfrm>
            <a:off x="9526680" y="5112000"/>
            <a:ext cx="1755360" cy="1287360"/>
          </a:xfrm>
          <a:prstGeom prst="rect">
            <a:avLst/>
          </a:prstGeom>
          <a:ln w="38160">
            <a:solidFill>
              <a:srgbClr val="000000"/>
            </a:solidFill>
            <a:miter/>
          </a:ln>
          <a:effectLst>
            <a:outerShdw algn="tl" blurRad="50800" dir="2700000" dist="37674" rotWithShape="0">
              <a:srgbClr val="000000">
                <a:alpha val="43000"/>
              </a:srgbClr>
            </a:outerShdw>
          </a:effectLst>
        </p:spPr>
      </p:pic>
      <p:pic>
        <p:nvPicPr>
          <p:cNvPr id="681" name="Picture 3" descr=""/>
          <p:cNvPicPr/>
          <p:nvPr/>
        </p:nvPicPr>
        <p:blipFill>
          <a:blip r:embed="rId3"/>
          <a:stretch/>
        </p:blipFill>
        <p:spPr>
          <a:xfrm>
            <a:off x="9380520" y="3124080"/>
            <a:ext cx="2047320" cy="18410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p14:dur="10"/>
    </mc:Choice>
    <mc:Fallback>
      <p:transition/>
    </mc:Fallback>
  </mc:AlternateContent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CustomShape 1"/>
          <p:cNvSpPr/>
          <p:nvPr/>
        </p:nvSpPr>
        <p:spPr>
          <a:xfrm>
            <a:off x="11566440" y="6525000"/>
            <a:ext cx="428040" cy="19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65264A1E-234C-4A5F-9EB0-9005954D31AA}" type="slidenum">
              <a:rPr b="0" lang="en-US" sz="100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00" spc="-1" strike="noStrike">
              <a:latin typeface="Arial"/>
            </a:endParaRPr>
          </a:p>
        </p:txBody>
      </p:sp>
      <p:sp>
        <p:nvSpPr>
          <p:cNvPr id="683" name="CustomShape 2"/>
          <p:cNvSpPr/>
          <p:nvPr/>
        </p:nvSpPr>
        <p:spPr>
          <a:xfrm>
            <a:off x="188640" y="40320"/>
            <a:ext cx="9576720" cy="1110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 anchor="ctr">
            <a:noAutofit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</a:rPr>
              <a:t>Binomial Coefficients: Calculation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684" name="CustomShape 3"/>
          <p:cNvSpPr/>
          <p:nvPr/>
        </p:nvSpPr>
        <p:spPr>
          <a:xfrm>
            <a:off x="822240" y="1572480"/>
            <a:ext cx="10605600" cy="38736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>
            <a:spAutoFit/>
          </a:bodyPr>
          <a:p>
            <a:pPr>
              <a:lnSpc>
                <a:spcPct val="130000"/>
              </a:lnSpc>
            </a:pPr>
            <a:r>
              <a:rPr b="1" lang="en-US" sz="2400" spc="-1" strike="noStrike">
                <a:solidFill>
                  <a:srgbClr val="fbeec9"/>
                </a:solidFill>
                <a:latin typeface="Consolas"/>
                <a:ea typeface="DejaVu Sans"/>
              </a:rPr>
              <a:t>decimal Binom(int n, int k)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30000"/>
              </a:lnSpc>
            </a:pPr>
            <a:r>
              <a:rPr b="1" lang="en-US" sz="2400" spc="-1" strike="noStrike">
                <a:solidFill>
                  <a:srgbClr val="fbeec9"/>
                </a:solidFill>
                <a:latin typeface="Consolas"/>
                <a:ea typeface="DejaVu Sans"/>
              </a:rPr>
              <a:t>{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30000"/>
              </a:lnSpc>
            </a:pPr>
            <a:r>
              <a:rPr b="1" lang="en-US" sz="2400" spc="-1" strike="noStrike">
                <a:solidFill>
                  <a:srgbClr val="fbeec9"/>
                </a:solidFill>
                <a:latin typeface="Consolas"/>
                <a:ea typeface="DejaVu Sans"/>
              </a:rPr>
              <a:t>  </a:t>
            </a:r>
            <a:r>
              <a:rPr b="1" lang="en-US" sz="2400" spc="-1" strike="noStrike">
                <a:solidFill>
                  <a:srgbClr val="fbeec9"/>
                </a:solidFill>
                <a:latin typeface="Consolas"/>
                <a:ea typeface="DejaVu Sans"/>
              </a:rPr>
              <a:t>if (k &gt; n)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30000"/>
              </a:lnSpc>
            </a:pPr>
            <a:r>
              <a:rPr b="1" lang="en-US" sz="2400" spc="-1" strike="noStrike">
                <a:solidFill>
                  <a:srgbClr val="fbeec9"/>
                </a:solidFill>
                <a:latin typeface="Consolas"/>
                <a:ea typeface="DejaVu Sans"/>
              </a:rPr>
              <a:t>    </a:t>
            </a:r>
            <a:r>
              <a:rPr b="1" lang="en-US" sz="2400" spc="-1" strike="noStrike">
                <a:solidFill>
                  <a:srgbClr val="fbeec9"/>
                </a:solidFill>
                <a:latin typeface="Consolas"/>
                <a:ea typeface="DejaVu Sans"/>
              </a:rPr>
              <a:t>return 0;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30000"/>
              </a:lnSpc>
            </a:pPr>
            <a:r>
              <a:rPr b="1" lang="en-US" sz="2400" spc="-1" strike="noStrike">
                <a:solidFill>
                  <a:srgbClr val="fbeec9"/>
                </a:solidFill>
                <a:latin typeface="Consolas"/>
                <a:ea typeface="DejaVu Sans"/>
              </a:rPr>
              <a:t>  </a:t>
            </a:r>
            <a:r>
              <a:rPr b="1" lang="en-US" sz="2400" spc="-1" strike="noStrike">
                <a:solidFill>
                  <a:srgbClr val="fbeec9"/>
                </a:solidFill>
                <a:latin typeface="Consolas"/>
                <a:ea typeface="DejaVu Sans"/>
              </a:rPr>
              <a:t>if (k == 0 || k == n)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30000"/>
              </a:lnSpc>
            </a:pPr>
            <a:r>
              <a:rPr b="1" lang="en-US" sz="2400" spc="-1" strike="noStrike">
                <a:solidFill>
                  <a:srgbClr val="fbeec9"/>
                </a:solidFill>
                <a:latin typeface="Consolas"/>
                <a:ea typeface="DejaVu Sans"/>
              </a:rPr>
              <a:t>    </a:t>
            </a:r>
            <a:r>
              <a:rPr b="1" lang="en-US" sz="2400" spc="-1" strike="noStrike">
                <a:solidFill>
                  <a:srgbClr val="fbeec9"/>
                </a:solidFill>
                <a:latin typeface="Consolas"/>
                <a:ea typeface="DejaVu Sans"/>
              </a:rPr>
              <a:t>return 1;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30000"/>
              </a:lnSpc>
            </a:pPr>
            <a:r>
              <a:rPr b="1" lang="en-US" sz="2400" spc="-1" strike="noStrike">
                <a:solidFill>
                  <a:srgbClr val="fbeec9"/>
                </a:solidFill>
                <a:latin typeface="Consolas"/>
                <a:ea typeface="DejaVu Sans"/>
              </a:rPr>
              <a:t>  </a:t>
            </a:r>
            <a:r>
              <a:rPr b="1" lang="en-US" sz="2400" spc="-1" strike="noStrike">
                <a:solidFill>
                  <a:srgbClr val="fbeec9"/>
                </a:solidFill>
                <a:latin typeface="Consolas"/>
                <a:ea typeface="DejaVu Sans"/>
              </a:rPr>
              <a:t>return Binom(n - 1, k - 1) + Binom(n - 1, k);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30000"/>
              </a:lnSpc>
            </a:pPr>
            <a:r>
              <a:rPr b="1" lang="en-US" sz="2400" spc="-1" strike="noStrike">
                <a:solidFill>
                  <a:srgbClr val="fbeec9"/>
                </a:solidFill>
                <a:latin typeface="Consolas"/>
                <a:ea typeface="DejaVu Sans"/>
              </a:rPr>
              <a:t>}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685" name="CustomShape 4"/>
          <p:cNvSpPr/>
          <p:nvPr/>
        </p:nvSpPr>
        <p:spPr>
          <a:xfrm>
            <a:off x="188640" y="40320"/>
            <a:ext cx="11801520" cy="1110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mc:AlternateContent>
        <mc:Choice xmlns:a14="http://schemas.microsoft.com/office/drawing/2010/main" Requires="a14">
          <p:sp>
            <p:nvSpPr>
              <p:cNvPr id="686" name="Formula 5"/>
              <p:cNvSpPr txBox="1"/>
              <p:nvPr/>
            </p:nvSpPr>
            <p:spPr>
              <a:xfrm>
                <a:off x="5956560" y="2560680"/>
                <a:ext cx="5471280" cy="131076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bSup>
                      <m:e>
                        <m:r>
                          <m:t xml:space="preserve">𝐶</m:t>
                        </m:r>
                      </m:e>
                      <m:sub>
                        <m:r>
                          <m:t xml:space="preserve">𝑛</m:t>
                        </m:r>
                      </m:sub>
                      <m:sup>
                        <m:r>
                          <m:t xml:space="preserve">𝑘</m:t>
                        </m:r>
                      </m:sup>
                    </m:sSubSup>
                    <m:r>
                      <m:t xml:space="preserve">=</m:t>
                    </m:r>
                    <m:d>
                      <m:dPr>
                        <m:begChr m:val="("/>
                        <m:endChr m:val=")"/>
                      </m:dPr>
                      <m:e>
                        <m:eqArr>
                          <m:e>
                            <m:r>
                              <m:t xml:space="preserve">𝑛</m:t>
                            </m:r>
                          </m:e>
                          <m:e>
                            <m:r>
                              <m:t xml:space="preserve">𝑘</m:t>
                            </m:r>
                          </m:e>
                        </m:eqArr>
                      </m:e>
                    </m:d>
                    <m:r>
                      <m:t xml:space="preserve">=</m:t>
                    </m:r>
                    <m:d>
                      <m:dPr>
                        <m:begChr m:val="("/>
                        <m:endChr m:val=")"/>
                      </m:dPr>
                      <m:e>
                        <m:eqArr>
                          <m:e>
                            <m:r>
                              <m:t xml:space="preserve">𝑛</m:t>
                            </m:r>
                            <m:r>
                              <m:t xml:space="preserve">−</m:t>
                            </m:r>
                            <m:r>
                              <m:t xml:space="preserve">1</m:t>
                            </m:r>
                          </m:e>
                          <m:e>
                            <m:r>
                              <m:t xml:space="preserve">𝑘</m:t>
                            </m:r>
                            <m:r>
                              <m:t xml:space="preserve">−</m:t>
                            </m:r>
                            <m:r>
                              <m:t xml:space="preserve">1</m:t>
                            </m:r>
                          </m:e>
                        </m:eqArr>
                      </m:e>
                    </m:d>
                    <m:r>
                      <m:t xml:space="preserve">+</m:t>
                    </m:r>
                    <m:d>
                      <m:dPr>
                        <m:begChr m:val="("/>
                        <m:endChr m:val=")"/>
                      </m:dPr>
                      <m:e>
                        <m:eqArr>
                          <m:e>
                            <m:r>
                              <m:t xml:space="preserve">𝑛</m:t>
                            </m:r>
                            <m:r>
                              <m:t xml:space="preserve">−</m:t>
                            </m:r>
                            <m:r>
                              <m:t xml:space="preserve">1</m:t>
                            </m:r>
                          </m:e>
                          <m:e>
                            <m:r>
                              <m:t xml:space="preserve">𝑘</m:t>
                            </m:r>
                          </m:e>
                        </m:eqArr>
                      </m:e>
                    </m:d>
                  </m:oMath>
                </a14:m>
              </a:p>
            </p:txBody>
          </p:sp>
        </mc:Choice>
        <mc:Fallback/>
      </mc:AlternateContent>
      <p:sp>
        <p:nvSpPr>
          <p:cNvPr id="687" name="CustomShape 6"/>
          <p:cNvSpPr/>
          <p:nvPr/>
        </p:nvSpPr>
        <p:spPr>
          <a:xfrm>
            <a:off x="5956560" y="2560680"/>
            <a:ext cx="5471280" cy="1310760"/>
          </a:xfrm>
          <a:prstGeom prst="rect">
            <a:avLst/>
          </a:prstGeom>
          <a:blipFill rotWithShape="0">
            <a:blip r:embed="rId1"/>
            <a:stretch>
              <a:fillRect/>
            </a:stretch>
          </a:blip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 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688" name="CustomShape 7"/>
          <p:cNvSpPr/>
          <p:nvPr/>
        </p:nvSpPr>
        <p:spPr>
          <a:xfrm>
            <a:off x="7776720" y="5614560"/>
            <a:ext cx="1830960" cy="1004040"/>
          </a:xfrm>
          <a:prstGeom prst="wedgeRoundRectCallout">
            <a:avLst>
              <a:gd name="adj1" fmla="val -35605"/>
              <a:gd name="adj2" fmla="val -99959"/>
              <a:gd name="adj3" fmla="val 16667"/>
            </a:avLst>
          </a:prstGeom>
          <a:solidFill>
            <a:srgbClr val="663606">
              <a:alpha val="95000"/>
            </a:srgbClr>
          </a:solidFill>
          <a:ln w="6480">
            <a:solidFill>
              <a:schemeClr val="tx1">
                <a:lumMod val="20000"/>
                <a:lumOff val="8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72000" bIns="72000">
            <a:spAutoFit/>
          </a:bodyPr>
          <a:p>
            <a:pPr algn="ctr">
              <a:lnSpc>
                <a:spcPts val="2999"/>
              </a:lnSpc>
            </a:pPr>
            <a:r>
              <a:rPr b="0" lang="en-US" sz="2400" spc="-1" strike="noStrike">
                <a:solidFill>
                  <a:srgbClr val="ffffff"/>
                </a:solidFill>
                <a:latin typeface="Calibri"/>
                <a:ea typeface="DejaVu Sans"/>
              </a:rPr>
              <a:t>This is slow!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689" name="Picture 4" descr=""/>
          <p:cNvPicPr/>
          <p:nvPr/>
        </p:nvPicPr>
        <p:blipFill>
          <a:blip r:embed="rId2"/>
          <a:stretch/>
        </p:blipFill>
        <p:spPr>
          <a:xfrm>
            <a:off x="9789120" y="3975120"/>
            <a:ext cx="1479240" cy="14792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7" dur="500"/>
                                        <p:tgtEl>
                                          <p:spTgt spid="6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0" dur="500"/>
                                        <p:tgtEl>
                                          <p:spTgt spid="6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CustomShape 1"/>
          <p:cNvSpPr/>
          <p:nvPr/>
        </p:nvSpPr>
        <p:spPr>
          <a:xfrm>
            <a:off x="11566440" y="6525000"/>
            <a:ext cx="428040" cy="19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9B490ADD-1511-499B-BC68-0A233847DDD6}" type="slidenum">
              <a:rPr b="0" lang="en-US" sz="100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00" spc="-1" strike="noStrike">
              <a:latin typeface="Arial"/>
            </a:endParaRPr>
          </a:p>
        </p:txBody>
      </p:sp>
      <p:sp>
        <p:nvSpPr>
          <p:cNvPr id="691" name="CustomShape 2"/>
          <p:cNvSpPr/>
          <p:nvPr/>
        </p:nvSpPr>
        <p:spPr>
          <a:xfrm>
            <a:off x="188640" y="40320"/>
            <a:ext cx="9576720" cy="1110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 anchor="ctr">
            <a:noAutofit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</a:rPr>
              <a:t>Binomial Coefficients: Fast Calculation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692" name="CustomShape 3"/>
          <p:cNvSpPr/>
          <p:nvPr/>
        </p:nvSpPr>
        <p:spPr>
          <a:xfrm>
            <a:off x="684360" y="1221840"/>
            <a:ext cx="10881360" cy="545148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>
            <a:spAutoFit/>
          </a:bodyPr>
          <a:p>
            <a:pPr>
              <a:lnSpc>
                <a:spcPct val="110000"/>
              </a:lnSpc>
            </a:pPr>
            <a:r>
              <a:rPr b="1" lang="en-US" sz="2400" spc="-1" strike="noStrike">
                <a:solidFill>
                  <a:srgbClr val="fbeec9"/>
                </a:solidFill>
                <a:latin typeface="Consolas"/>
                <a:ea typeface="DejaVu Sans"/>
              </a:rPr>
              <a:t>const int MAX = 100;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10000"/>
              </a:lnSpc>
            </a:pPr>
            <a:r>
              <a:rPr b="1" lang="en-US" sz="2400" spc="-1" strike="noStrike">
                <a:solidFill>
                  <a:srgbClr val="fbeec9"/>
                </a:solidFill>
                <a:latin typeface="Consolas"/>
                <a:ea typeface="DejaVu Sans"/>
              </a:rPr>
              <a:t>static decimal[,] binomCoeff = new decimal[MAX, MAX];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10000"/>
              </a:lnSpc>
              <a:spcBef>
                <a:spcPts val="1199"/>
              </a:spcBef>
            </a:pPr>
            <a:r>
              <a:rPr b="1" lang="en-US" sz="2400" spc="-1" strike="noStrike">
                <a:solidFill>
                  <a:srgbClr val="fbeec9"/>
                </a:solidFill>
                <a:latin typeface="Consolas"/>
                <a:ea typeface="DejaVu Sans"/>
              </a:rPr>
              <a:t>static decimal Binom(int n, int k)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10000"/>
              </a:lnSpc>
            </a:pPr>
            <a:r>
              <a:rPr b="1" lang="en-US" sz="2400" spc="-1" strike="noStrike">
                <a:solidFill>
                  <a:srgbClr val="fbeec9"/>
                </a:solidFill>
                <a:latin typeface="Consolas"/>
                <a:ea typeface="DejaVu Sans"/>
              </a:rPr>
              <a:t>{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10000"/>
              </a:lnSpc>
            </a:pPr>
            <a:r>
              <a:rPr b="1" lang="en-US" sz="2400" spc="-1" strike="noStrike">
                <a:solidFill>
                  <a:srgbClr val="fbeec9"/>
                </a:solidFill>
                <a:latin typeface="Consolas"/>
                <a:ea typeface="DejaVu Sans"/>
              </a:rPr>
              <a:t>  </a:t>
            </a:r>
            <a:r>
              <a:rPr b="1" lang="en-US" sz="2400" spc="-1" strike="noStrike">
                <a:solidFill>
                  <a:srgbClr val="fbeec9"/>
                </a:solidFill>
                <a:latin typeface="Consolas"/>
                <a:ea typeface="DejaVu Sans"/>
              </a:rPr>
              <a:t>if (k &gt; n)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10000"/>
              </a:lnSpc>
            </a:pPr>
            <a:r>
              <a:rPr b="1" lang="en-US" sz="2400" spc="-1" strike="noStrike">
                <a:solidFill>
                  <a:srgbClr val="fbeec9"/>
                </a:solidFill>
                <a:latin typeface="Consolas"/>
                <a:ea typeface="DejaVu Sans"/>
              </a:rPr>
              <a:t>    </a:t>
            </a:r>
            <a:r>
              <a:rPr b="1" lang="en-US" sz="2400" spc="-1" strike="noStrike">
                <a:solidFill>
                  <a:srgbClr val="fbeec9"/>
                </a:solidFill>
                <a:latin typeface="Consolas"/>
                <a:ea typeface="DejaVu Sans"/>
              </a:rPr>
              <a:t>return 0;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10000"/>
              </a:lnSpc>
            </a:pPr>
            <a:r>
              <a:rPr b="1" lang="en-US" sz="2400" spc="-1" strike="noStrike">
                <a:solidFill>
                  <a:srgbClr val="fbeec9"/>
                </a:solidFill>
                <a:latin typeface="Consolas"/>
                <a:ea typeface="DejaVu Sans"/>
              </a:rPr>
              <a:t>  </a:t>
            </a:r>
            <a:r>
              <a:rPr b="1" lang="en-US" sz="2400" spc="-1" strike="noStrike">
                <a:solidFill>
                  <a:srgbClr val="fbeec9"/>
                </a:solidFill>
                <a:latin typeface="Consolas"/>
                <a:ea typeface="DejaVu Sans"/>
              </a:rPr>
              <a:t>if (k == 0 || k == n)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10000"/>
              </a:lnSpc>
            </a:pPr>
            <a:r>
              <a:rPr b="1" lang="en-US" sz="2400" spc="-1" strike="noStrike">
                <a:solidFill>
                  <a:srgbClr val="fbeec9"/>
                </a:solidFill>
                <a:latin typeface="Consolas"/>
                <a:ea typeface="DejaVu Sans"/>
              </a:rPr>
              <a:t>    </a:t>
            </a:r>
            <a:r>
              <a:rPr b="1" lang="en-US" sz="2400" spc="-1" strike="noStrike">
                <a:solidFill>
                  <a:srgbClr val="fbeec9"/>
                </a:solidFill>
                <a:latin typeface="Consolas"/>
                <a:ea typeface="DejaVu Sans"/>
              </a:rPr>
              <a:t>return 1;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10000"/>
              </a:lnSpc>
            </a:pPr>
            <a:r>
              <a:rPr b="1" lang="en-US" sz="2400" spc="-1" strike="noStrike">
                <a:solidFill>
                  <a:srgbClr val="fbeec9"/>
                </a:solidFill>
                <a:latin typeface="Consolas"/>
                <a:ea typeface="DejaVu Sans"/>
              </a:rPr>
              <a:t>  </a:t>
            </a:r>
            <a:r>
              <a:rPr b="1" lang="en-US" sz="2400" spc="-1" strike="noStrike">
                <a:solidFill>
                  <a:srgbClr val="fbeec9"/>
                </a:solidFill>
                <a:latin typeface="Consolas"/>
                <a:ea typeface="DejaVu Sans"/>
              </a:rPr>
              <a:t>if (binomCoeff[n, k] == 0)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10000"/>
              </a:lnSpc>
            </a:pPr>
            <a:r>
              <a:rPr b="1" lang="en-US" sz="2400" spc="-1" strike="noStrike">
                <a:solidFill>
                  <a:srgbClr val="fbeec9"/>
                </a:solidFill>
                <a:latin typeface="Consolas"/>
                <a:ea typeface="DejaVu Sans"/>
              </a:rPr>
              <a:t>    </a:t>
            </a:r>
            <a:r>
              <a:rPr b="1" lang="en-US" sz="2400" spc="-1" strike="noStrike">
                <a:solidFill>
                  <a:srgbClr val="fbeec9"/>
                </a:solidFill>
                <a:latin typeface="Consolas"/>
                <a:ea typeface="DejaVu Sans"/>
              </a:rPr>
              <a:t>binomCoeff[n, k] = Binom(n - 1, k - 1) + Binom(n - 1, k);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10000"/>
              </a:lnSpc>
            </a:pPr>
            <a:r>
              <a:rPr b="1" lang="en-US" sz="2400" spc="-1" strike="noStrike">
                <a:solidFill>
                  <a:srgbClr val="fbeec9"/>
                </a:solidFill>
                <a:latin typeface="Consolas"/>
                <a:ea typeface="DejaVu Sans"/>
              </a:rPr>
              <a:t>  </a:t>
            </a:r>
            <a:r>
              <a:rPr b="1" lang="en-US" sz="2400" spc="-1" strike="noStrike">
                <a:solidFill>
                  <a:srgbClr val="fbeec9"/>
                </a:solidFill>
                <a:latin typeface="Consolas"/>
                <a:ea typeface="DejaVu Sans"/>
              </a:rPr>
              <a:t>return binomCoeff[n, k];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10000"/>
              </a:lnSpc>
            </a:pPr>
            <a:r>
              <a:rPr b="1" lang="en-US" sz="2400" spc="-1" strike="noStrike">
                <a:solidFill>
                  <a:srgbClr val="fbeec9"/>
                </a:solidFill>
                <a:latin typeface="Consolas"/>
                <a:ea typeface="DejaVu Sans"/>
              </a:rPr>
              <a:t>}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693" name="CustomShape 4"/>
          <p:cNvSpPr/>
          <p:nvPr/>
        </p:nvSpPr>
        <p:spPr>
          <a:xfrm>
            <a:off x="188640" y="40320"/>
            <a:ext cx="11801520" cy="1110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mc:AlternateContent>
        <mc:Choice xmlns:a14="http://schemas.microsoft.com/office/drawing/2010/main" Requires="a14">
          <p:sp>
            <p:nvSpPr>
              <p:cNvPr id="694" name="Formula 5"/>
              <p:cNvSpPr txBox="1"/>
              <p:nvPr/>
            </p:nvSpPr>
            <p:spPr>
              <a:xfrm>
                <a:off x="6094440" y="3105720"/>
                <a:ext cx="5471280" cy="131076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bSup>
                      <m:e>
                        <m:r>
                          <m:t xml:space="preserve">𝐶</m:t>
                        </m:r>
                      </m:e>
                      <m:sub>
                        <m:r>
                          <m:t xml:space="preserve">𝑛</m:t>
                        </m:r>
                      </m:sub>
                      <m:sup>
                        <m:r>
                          <m:t xml:space="preserve">𝑘</m:t>
                        </m:r>
                      </m:sup>
                    </m:sSubSup>
                    <m:r>
                      <m:t xml:space="preserve">=</m:t>
                    </m:r>
                    <m:d>
                      <m:dPr>
                        <m:begChr m:val="("/>
                        <m:endChr m:val=")"/>
                      </m:dPr>
                      <m:e>
                        <m:eqArr>
                          <m:e>
                            <m:r>
                              <m:t xml:space="preserve">𝑛</m:t>
                            </m:r>
                          </m:e>
                          <m:e>
                            <m:r>
                              <m:t xml:space="preserve">𝑘</m:t>
                            </m:r>
                          </m:e>
                        </m:eqArr>
                      </m:e>
                    </m:d>
                    <m:r>
                      <m:t xml:space="preserve">=</m:t>
                    </m:r>
                    <m:d>
                      <m:dPr>
                        <m:begChr m:val="("/>
                        <m:endChr m:val=")"/>
                      </m:dPr>
                      <m:e>
                        <m:eqArr>
                          <m:e>
                            <m:r>
                              <m:t xml:space="preserve">𝑛</m:t>
                            </m:r>
                            <m:r>
                              <m:t xml:space="preserve">−</m:t>
                            </m:r>
                            <m:r>
                              <m:t xml:space="preserve">1</m:t>
                            </m:r>
                          </m:e>
                          <m:e>
                            <m:r>
                              <m:t xml:space="preserve">𝑘</m:t>
                            </m:r>
                            <m:r>
                              <m:t xml:space="preserve">−</m:t>
                            </m:r>
                            <m:r>
                              <m:t xml:space="preserve">1</m:t>
                            </m:r>
                          </m:e>
                        </m:eqArr>
                      </m:e>
                    </m:d>
                    <m:r>
                      <m:t xml:space="preserve">+</m:t>
                    </m:r>
                    <m:d>
                      <m:dPr>
                        <m:begChr m:val="("/>
                        <m:endChr m:val=")"/>
                      </m:dPr>
                      <m:e>
                        <m:eqArr>
                          <m:e>
                            <m:r>
                              <m:t xml:space="preserve">𝑛</m:t>
                            </m:r>
                            <m:r>
                              <m:t xml:space="preserve">−</m:t>
                            </m:r>
                            <m:r>
                              <m:t xml:space="preserve">1</m:t>
                            </m:r>
                          </m:e>
                          <m:e>
                            <m:r>
                              <m:t xml:space="preserve">𝑘</m:t>
                            </m:r>
                          </m:e>
                        </m:eqArr>
                      </m:e>
                    </m:d>
                  </m:oMath>
                </a14:m>
              </a:p>
            </p:txBody>
          </p:sp>
        </mc:Choice>
        <mc:Fallback/>
      </mc:AlternateContent>
      <p:sp>
        <p:nvSpPr>
          <p:cNvPr id="695" name="CustomShape 6"/>
          <p:cNvSpPr/>
          <p:nvPr/>
        </p:nvSpPr>
        <p:spPr>
          <a:xfrm>
            <a:off x="6094440" y="3105720"/>
            <a:ext cx="5471280" cy="1310760"/>
          </a:xfrm>
          <a:prstGeom prst="rect">
            <a:avLst/>
          </a:prstGeom>
          <a:blipFill rotWithShape="0">
            <a:blip r:embed="rId1"/>
            <a:stretch>
              <a:fillRect/>
            </a:stretch>
          </a:blip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 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p14:dur="10"/>
    </mc:Choice>
    <mc:Fallback>
      <p:transition/>
    </mc:Fallback>
  </mc:AlternateContent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CustomShape 1"/>
          <p:cNvSpPr/>
          <p:nvPr/>
        </p:nvSpPr>
        <p:spPr>
          <a:xfrm>
            <a:off x="684360" y="1219320"/>
            <a:ext cx="10792800" cy="51462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2300" spc="-1" strike="noStrike">
                <a:solidFill>
                  <a:srgbClr val="fbeec9"/>
                </a:solidFill>
                <a:latin typeface="Consolas"/>
                <a:ea typeface="DejaVu Sans"/>
              </a:rPr>
              <a:t>int n = 10;</a:t>
            </a:r>
            <a:endParaRPr b="0" lang="en-US" sz="23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300" spc="-1" strike="noStrike">
                <a:solidFill>
                  <a:srgbClr val="fbeec9"/>
                </a:solidFill>
                <a:latin typeface="Consolas"/>
                <a:ea typeface="DejaVu Sans"/>
              </a:rPr>
              <a:t>var pascal = new decimal[n + 1];</a:t>
            </a:r>
            <a:endParaRPr b="0" lang="en-US" sz="23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2300" spc="-1" strike="noStrike">
                <a:solidFill>
                  <a:srgbClr val="fbeec9"/>
                </a:solidFill>
                <a:latin typeface="Consolas"/>
                <a:ea typeface="DejaVu Sans"/>
              </a:rPr>
              <a:t>for (int row = 0; row &lt;= n; row++)</a:t>
            </a:r>
            <a:endParaRPr b="0" lang="en-US" sz="23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300" spc="-1" strike="noStrike">
                <a:solidFill>
                  <a:srgbClr val="fbeec9"/>
                </a:solidFill>
                <a:latin typeface="Consolas"/>
                <a:ea typeface="DejaVu Sans"/>
              </a:rPr>
              <a:t>{</a:t>
            </a:r>
            <a:endParaRPr b="0" lang="en-US" sz="23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300" spc="-1" strike="noStrike">
                <a:solidFill>
                  <a:srgbClr val="fbeec9"/>
                </a:solidFill>
                <a:latin typeface="Consolas"/>
                <a:ea typeface="DejaVu Sans"/>
              </a:rPr>
              <a:t>  </a:t>
            </a:r>
            <a:r>
              <a:rPr b="1" lang="en-US" sz="2300" spc="-1" strike="noStrike">
                <a:solidFill>
                  <a:srgbClr val="fbeec9"/>
                </a:solidFill>
                <a:latin typeface="Consolas"/>
                <a:ea typeface="DejaVu Sans"/>
              </a:rPr>
              <a:t>for (int col = row; col &gt;= 0; col--)</a:t>
            </a:r>
            <a:endParaRPr b="0" lang="en-US" sz="23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300" spc="-1" strike="noStrike">
                <a:solidFill>
                  <a:srgbClr val="fbeec9"/>
                </a:solidFill>
                <a:latin typeface="Consolas"/>
                <a:ea typeface="DejaVu Sans"/>
              </a:rPr>
              <a:t>  </a:t>
            </a:r>
            <a:r>
              <a:rPr b="1" lang="en-US" sz="2300" spc="-1" strike="noStrike">
                <a:solidFill>
                  <a:srgbClr val="fbeec9"/>
                </a:solidFill>
                <a:latin typeface="Consolas"/>
                <a:ea typeface="DejaVu Sans"/>
              </a:rPr>
              <a:t>{</a:t>
            </a:r>
            <a:endParaRPr b="0" lang="en-US" sz="23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300" spc="-1" strike="noStrike">
                <a:solidFill>
                  <a:srgbClr val="fbeec9"/>
                </a:solidFill>
                <a:latin typeface="Consolas"/>
                <a:ea typeface="DejaVu Sans"/>
              </a:rPr>
              <a:t>    </a:t>
            </a:r>
            <a:r>
              <a:rPr b="1" lang="en-US" sz="2300" spc="-1" strike="noStrike">
                <a:solidFill>
                  <a:srgbClr val="fbeec9"/>
                </a:solidFill>
                <a:latin typeface="Consolas"/>
                <a:ea typeface="DejaVu Sans"/>
              </a:rPr>
              <a:t>if (col == 0 || col == row)</a:t>
            </a:r>
            <a:endParaRPr b="0" lang="en-US" sz="23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300" spc="-1" strike="noStrike">
                <a:solidFill>
                  <a:srgbClr val="fbeec9"/>
                </a:solidFill>
                <a:latin typeface="Consolas"/>
                <a:ea typeface="DejaVu Sans"/>
              </a:rPr>
              <a:t>      </a:t>
            </a:r>
            <a:r>
              <a:rPr b="1" lang="en-US" sz="2300" spc="-1" strike="noStrike">
                <a:solidFill>
                  <a:srgbClr val="fbeec9"/>
                </a:solidFill>
                <a:latin typeface="Consolas"/>
                <a:ea typeface="DejaVu Sans"/>
              </a:rPr>
              <a:t>pascal[col] = 1;</a:t>
            </a:r>
            <a:endParaRPr b="0" lang="en-US" sz="23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300" spc="-1" strike="noStrike">
                <a:solidFill>
                  <a:srgbClr val="fbeec9"/>
                </a:solidFill>
                <a:latin typeface="Consolas"/>
                <a:ea typeface="DejaVu Sans"/>
              </a:rPr>
              <a:t>    </a:t>
            </a:r>
            <a:r>
              <a:rPr b="1" lang="en-US" sz="2300" spc="-1" strike="noStrike">
                <a:solidFill>
                  <a:srgbClr val="fbeec9"/>
                </a:solidFill>
                <a:latin typeface="Consolas"/>
                <a:ea typeface="DejaVu Sans"/>
              </a:rPr>
              <a:t>else</a:t>
            </a:r>
            <a:endParaRPr b="0" lang="en-US" sz="23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300" spc="-1" strike="noStrike">
                <a:solidFill>
                  <a:srgbClr val="fbeec9"/>
                </a:solidFill>
                <a:latin typeface="Consolas"/>
                <a:ea typeface="DejaVu Sans"/>
              </a:rPr>
              <a:t>      </a:t>
            </a:r>
            <a:r>
              <a:rPr b="1" lang="en-US" sz="2300" spc="-1" strike="noStrike">
                <a:solidFill>
                  <a:srgbClr val="fbeec9"/>
                </a:solidFill>
                <a:latin typeface="Consolas"/>
                <a:ea typeface="DejaVu Sans"/>
              </a:rPr>
              <a:t>pascal[col] = pascal[col] + pascal[col - 1];</a:t>
            </a:r>
            <a:endParaRPr b="0" lang="en-US" sz="23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300" spc="-1" strike="noStrike">
                <a:solidFill>
                  <a:srgbClr val="fbeec9"/>
                </a:solidFill>
                <a:latin typeface="Consolas"/>
                <a:ea typeface="DejaVu Sans"/>
              </a:rPr>
              <a:t>    </a:t>
            </a:r>
            <a:r>
              <a:rPr b="1" lang="en-US" sz="2300" spc="-1" strike="noStrike">
                <a:solidFill>
                  <a:srgbClr val="fbeec9"/>
                </a:solidFill>
                <a:latin typeface="Consolas"/>
                <a:ea typeface="DejaVu Sans"/>
              </a:rPr>
              <a:t>Console.Write(pascal[col] + " ");</a:t>
            </a:r>
            <a:endParaRPr b="0" lang="en-US" sz="23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300" spc="-1" strike="noStrike">
                <a:solidFill>
                  <a:srgbClr val="fbeec9"/>
                </a:solidFill>
                <a:latin typeface="Consolas"/>
                <a:ea typeface="DejaVu Sans"/>
              </a:rPr>
              <a:t>  </a:t>
            </a:r>
            <a:r>
              <a:rPr b="1" lang="en-US" sz="2300" spc="-1" strike="noStrike">
                <a:solidFill>
                  <a:srgbClr val="fbeec9"/>
                </a:solidFill>
                <a:latin typeface="Consolas"/>
                <a:ea typeface="DejaVu Sans"/>
              </a:rPr>
              <a:t>}</a:t>
            </a:r>
            <a:endParaRPr b="0" lang="en-US" sz="23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300" spc="-1" strike="noStrike">
                <a:solidFill>
                  <a:srgbClr val="fbeec9"/>
                </a:solidFill>
                <a:latin typeface="Consolas"/>
                <a:ea typeface="DejaVu Sans"/>
              </a:rPr>
              <a:t>  </a:t>
            </a:r>
            <a:r>
              <a:rPr b="1" lang="en-US" sz="2300" spc="-1" strike="noStrike">
                <a:solidFill>
                  <a:srgbClr val="fbeec9"/>
                </a:solidFill>
                <a:latin typeface="Consolas"/>
                <a:ea typeface="DejaVu Sans"/>
              </a:rPr>
              <a:t>Console.WriteLine();</a:t>
            </a:r>
            <a:endParaRPr b="0" lang="en-US" sz="23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300" spc="-1" strike="noStrike">
                <a:solidFill>
                  <a:srgbClr val="fbeec9"/>
                </a:solidFill>
                <a:latin typeface="Consolas"/>
                <a:ea typeface="DejaVu Sans"/>
              </a:rPr>
              <a:t>}</a:t>
            </a:r>
            <a:endParaRPr b="0" lang="en-US" sz="2300" spc="-1" strike="noStrike">
              <a:latin typeface="Arial"/>
            </a:endParaRPr>
          </a:p>
        </p:txBody>
      </p:sp>
      <p:sp>
        <p:nvSpPr>
          <p:cNvPr id="697" name="CustomShape 2"/>
          <p:cNvSpPr/>
          <p:nvPr/>
        </p:nvSpPr>
        <p:spPr>
          <a:xfrm>
            <a:off x="11566440" y="6525000"/>
            <a:ext cx="428040" cy="19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87C946D0-61B3-4171-923E-B994EB725956}" type="slidenum">
              <a:rPr b="0" lang="en-US" sz="100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00" spc="-1" strike="noStrike">
              <a:latin typeface="Arial"/>
            </a:endParaRPr>
          </a:p>
        </p:txBody>
      </p:sp>
      <p:sp>
        <p:nvSpPr>
          <p:cNvPr id="698" name="CustomShape 3"/>
          <p:cNvSpPr/>
          <p:nvPr/>
        </p:nvSpPr>
        <p:spPr>
          <a:xfrm>
            <a:off x="188640" y="40320"/>
            <a:ext cx="9576720" cy="1110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 anchor="ctr">
            <a:normAutofit/>
          </a:bodyPr>
          <a:p>
            <a:pPr>
              <a:lnSpc>
                <a:spcPct val="90000"/>
              </a:lnSpc>
            </a:pPr>
            <a:r>
              <a:rPr b="1" lang="en-US" sz="3800" spc="-1" strike="noStrike">
                <a:solidFill>
                  <a:srgbClr val="f3be60"/>
                </a:solidFill>
                <a:latin typeface="Calibri"/>
              </a:rPr>
              <a:t>Pascal's Triangle: Bottom Up Calculation</a:t>
            </a:r>
            <a:endParaRPr b="0" lang="en-US" sz="3800" spc="-1" strike="noStrike">
              <a:latin typeface="Arial"/>
            </a:endParaRPr>
          </a:p>
        </p:txBody>
      </p:sp>
      <p:sp>
        <p:nvSpPr>
          <p:cNvPr id="699" name="CustomShape 4"/>
          <p:cNvSpPr/>
          <p:nvPr/>
        </p:nvSpPr>
        <p:spPr>
          <a:xfrm>
            <a:off x="188640" y="40320"/>
            <a:ext cx="9576720" cy="1110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mc:AlternateContent>
        <mc:Choice xmlns:a14="http://schemas.microsoft.com/office/drawing/2010/main" Requires="a14">
          <p:sp>
            <p:nvSpPr>
              <p:cNvPr id="700" name="Formula 5"/>
              <p:cNvSpPr txBox="1"/>
              <p:nvPr/>
            </p:nvSpPr>
            <p:spPr>
              <a:xfrm>
                <a:off x="7008840" y="1219320"/>
                <a:ext cx="4468320" cy="131076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d>
                      <m:dPr>
                        <m:begChr m:val="("/>
                        <m:endChr m:val=")"/>
                      </m:dPr>
                      <m:e>
                        <m:eqArr>
                          <m:e>
                            <m:r>
                              <m:t xml:space="preserve">𝑛</m:t>
                            </m:r>
                          </m:e>
                          <m:e>
                            <m:r>
                              <m:t xml:space="preserve">𝑘</m:t>
                            </m:r>
                          </m:e>
                        </m:eqArr>
                      </m:e>
                    </m:d>
                    <m:r>
                      <m:t xml:space="preserve">=</m:t>
                    </m:r>
                    <m:d>
                      <m:dPr>
                        <m:begChr m:val="("/>
                        <m:endChr m:val=")"/>
                      </m:dPr>
                      <m:e>
                        <m:eqArr>
                          <m:e>
                            <m:r>
                              <m:t xml:space="preserve">𝑛</m:t>
                            </m:r>
                            <m:r>
                              <m:t xml:space="preserve">−</m:t>
                            </m:r>
                            <m:r>
                              <m:t xml:space="preserve">1</m:t>
                            </m:r>
                          </m:e>
                          <m:e>
                            <m:r>
                              <m:t xml:space="preserve">𝑘</m:t>
                            </m:r>
                            <m:r>
                              <m:t xml:space="preserve">−</m:t>
                            </m:r>
                            <m:r>
                              <m:t xml:space="preserve">1</m:t>
                            </m:r>
                          </m:e>
                        </m:eqArr>
                      </m:e>
                    </m:d>
                    <m:r>
                      <m:t xml:space="preserve">+</m:t>
                    </m:r>
                    <m:d>
                      <m:dPr>
                        <m:begChr m:val="("/>
                        <m:endChr m:val=")"/>
                      </m:dPr>
                      <m:e>
                        <m:eqArr>
                          <m:e>
                            <m:r>
                              <m:t xml:space="preserve">𝑛</m:t>
                            </m:r>
                            <m:r>
                              <m:t xml:space="preserve">−</m:t>
                            </m:r>
                            <m:r>
                              <m:t xml:space="preserve">1</m:t>
                            </m:r>
                          </m:e>
                          <m:e>
                            <m:r>
                              <m:t xml:space="preserve">𝑘</m:t>
                            </m:r>
                          </m:e>
                        </m:eqArr>
                      </m:e>
                    </m:d>
                  </m:oMath>
                </a14:m>
              </a:p>
            </p:txBody>
          </p:sp>
        </mc:Choice>
        <mc:Fallback/>
      </mc:AlternateContent>
      <p:sp>
        <p:nvSpPr>
          <p:cNvPr id="701" name="CustomShape 6"/>
          <p:cNvSpPr/>
          <p:nvPr/>
        </p:nvSpPr>
        <p:spPr>
          <a:xfrm>
            <a:off x="7008840" y="1219320"/>
            <a:ext cx="4468320" cy="1310760"/>
          </a:xfrm>
          <a:prstGeom prst="rect">
            <a:avLst/>
          </a:prstGeom>
          <a:blipFill rotWithShape="0">
            <a:blip r:embed="rId1"/>
            <a:stretch>
              <a:fillRect/>
            </a:stretch>
          </a:blip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 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p14:dur="10"/>
    </mc:Choice>
    <mc:Fallback>
      <p:transition/>
    </mc:Fallback>
  </mc:AlternateContent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CustomShape 1"/>
          <p:cNvSpPr/>
          <p:nvPr/>
        </p:nvSpPr>
        <p:spPr>
          <a:xfrm>
            <a:off x="11566440" y="6525000"/>
            <a:ext cx="428040" cy="19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AEAFB791-0254-489E-83AC-3BBBA2583DA7}" type="slidenum">
              <a:rPr b="0" lang="en-US" sz="100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00" spc="-1" strike="noStrike">
              <a:latin typeface="Arial"/>
            </a:endParaRPr>
          </a:p>
        </p:txBody>
      </p:sp>
      <p:sp>
        <p:nvSpPr>
          <p:cNvPr id="703" name="CustomShape 2"/>
          <p:cNvSpPr/>
          <p:nvPr/>
        </p:nvSpPr>
        <p:spPr>
          <a:xfrm>
            <a:off x="188640" y="40320"/>
            <a:ext cx="9576720" cy="1110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 anchor="ctr">
            <a:noAutofit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</a:rPr>
              <a:t>Combinatorial Formulas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704" name="Picture 6" descr=""/>
          <p:cNvPicPr/>
          <p:nvPr/>
        </p:nvPicPr>
        <p:blipFill>
          <a:blip r:embed="rId1"/>
          <a:stretch/>
        </p:blipFill>
        <p:spPr>
          <a:xfrm>
            <a:off x="460080" y="1182240"/>
            <a:ext cx="11272320" cy="4836960"/>
          </a:xfrm>
          <a:prstGeom prst="rect">
            <a:avLst/>
          </a:prstGeom>
          <a:ln>
            <a:noFill/>
          </a:ln>
        </p:spPr>
      </p:pic>
      <p:sp>
        <p:nvSpPr>
          <p:cNvPr id="705" name="CustomShape 3"/>
          <p:cNvSpPr/>
          <p:nvPr/>
        </p:nvSpPr>
        <p:spPr>
          <a:xfrm>
            <a:off x="455760" y="6248520"/>
            <a:ext cx="77716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latin typeface="Calibri"/>
                <a:ea typeface="DejaVu Sans"/>
              </a:rPr>
              <a:t>Source: </a:t>
            </a:r>
            <a:r>
              <a:rPr b="0" lang="en-US" sz="1600" spc="-1" strike="noStrike" u="sng">
                <a:solidFill>
                  <a:srgbClr val="f6c781"/>
                </a:solidFill>
                <a:uFillTx/>
                <a:latin typeface="Calibri"/>
                <a:ea typeface="DejaVu Sans"/>
                <a:hlinkClick r:id="rId2"/>
              </a:rPr>
              <a:t>http://users.telenet.be/vdmoortel/dirk/Maths/PermVarComb.html</a:t>
            </a:r>
            <a:endParaRPr b="0" lang="en-US" sz="1600" spc="-1" strike="noStrike">
              <a:latin typeface="Arial"/>
            </a:endParaRPr>
          </a:p>
        </p:txBody>
      </p:sp>
    </p:spTree>
  </p:cSld>
  <mc:AlternateContent>
    <mc:Choice Requires="p14">
      <p:transition p14:dur="10"/>
    </mc:Choice>
    <mc:Fallback>
      <p:transition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CustomShape 1"/>
          <p:cNvSpPr/>
          <p:nvPr/>
        </p:nvSpPr>
        <p:spPr>
          <a:xfrm>
            <a:off x="11566440" y="6525000"/>
            <a:ext cx="428040" cy="19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4C5BAA8A-248B-47B5-AA37-9603A48030F7}" type="slidenum">
              <a:rPr b="0" lang="en-US" sz="100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00" spc="-1" strike="noStrike">
              <a:latin typeface="Arial"/>
            </a:endParaRPr>
          </a:p>
        </p:txBody>
      </p:sp>
      <p:sp>
        <p:nvSpPr>
          <p:cNvPr id="244" name="CustomShape 2"/>
          <p:cNvSpPr/>
          <p:nvPr/>
        </p:nvSpPr>
        <p:spPr>
          <a:xfrm>
            <a:off x="190440" y="1151280"/>
            <a:ext cx="11804040" cy="5569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>
            <a:normAutofit fontScale="66000"/>
          </a:bodyPr>
          <a:p>
            <a:pPr marL="304920" indent="-304200">
              <a:lnSpc>
                <a:spcPct val="107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500" spc="-1" strike="noStrike">
                <a:solidFill>
                  <a:srgbClr val="ffffff"/>
                </a:solidFill>
                <a:latin typeface="Calibri"/>
              </a:rPr>
              <a:t>A </a:t>
            </a:r>
            <a:r>
              <a:rPr b="1" lang="en-US" sz="3500" spc="-1" strike="noStrike">
                <a:solidFill>
                  <a:srgbClr val="f3cd60"/>
                </a:solidFill>
                <a:latin typeface="Calibri"/>
              </a:rPr>
              <a:t>combination</a:t>
            </a:r>
            <a:r>
              <a:rPr b="0" lang="en-US" sz="3500" spc="-1" strike="noStrike">
                <a:solidFill>
                  <a:srgbClr val="ffffff"/>
                </a:solidFill>
                <a:latin typeface="Calibri"/>
              </a:rPr>
              <a:t> is a way of </a:t>
            </a:r>
            <a:r>
              <a:rPr b="0" lang="en-US" sz="3500" spc="-1" strike="noStrike">
                <a:solidFill>
                  <a:srgbClr val="f3cd60"/>
                </a:solidFill>
                <a:latin typeface="Calibri"/>
              </a:rPr>
              <a:t>selecting items from a collection</a:t>
            </a:r>
            <a:endParaRPr b="0" lang="en-US" sz="3500" spc="-1" strike="noStrike">
              <a:latin typeface="Arial"/>
            </a:endParaRPr>
          </a:p>
          <a:p>
            <a:pPr lvl="1" marL="609480" indent="-230760">
              <a:lnSpc>
                <a:spcPct val="107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Such that the </a:t>
            </a:r>
            <a:r>
              <a:rPr b="0" lang="en-US" sz="3200" spc="-1" strike="noStrike">
                <a:solidFill>
                  <a:srgbClr val="f3cd60"/>
                </a:solidFill>
                <a:latin typeface="Calibri"/>
              </a:rPr>
              <a:t>order </a:t>
            </a: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of the items </a:t>
            </a:r>
            <a:r>
              <a:rPr b="0" lang="en-US" sz="3200" spc="-1" strike="noStrike">
                <a:solidFill>
                  <a:srgbClr val="f3cd60"/>
                </a:solidFill>
                <a:latin typeface="Calibri"/>
              </a:rPr>
              <a:t>does not matter </a:t>
            </a:r>
            <a:endParaRPr b="0" lang="en-US" sz="3200" spc="-1" strike="noStrike">
              <a:latin typeface="Arial"/>
            </a:endParaRPr>
          </a:p>
          <a:p>
            <a:pPr marL="304920" indent="-304200">
              <a:lnSpc>
                <a:spcPct val="107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500" spc="-1" strike="noStrike">
                <a:solidFill>
                  <a:srgbClr val="ffffff"/>
                </a:solidFill>
                <a:latin typeface="Calibri"/>
              </a:rPr>
              <a:t>Example: </a:t>
            </a:r>
            <a:r>
              <a:rPr b="0" i="1" lang="en-US" sz="3500" spc="-1" strike="noStrike">
                <a:solidFill>
                  <a:srgbClr val="ffffff"/>
                </a:solidFill>
                <a:latin typeface="Calibri"/>
              </a:rPr>
              <a:t>"A fruit salad is a combination of</a:t>
            </a:r>
            <a:br/>
            <a:r>
              <a:rPr b="0" i="1" lang="en-US" sz="3500" spc="-1" strike="noStrike">
                <a:solidFill>
                  <a:srgbClr val="ffffff"/>
                </a:solidFill>
                <a:latin typeface="Calibri"/>
              </a:rPr>
              <a:t>grapes, strawberries and bananas"</a:t>
            </a:r>
            <a:r>
              <a:rPr b="0" lang="en-US" sz="3500" spc="-1" strike="noStrike">
                <a:solidFill>
                  <a:srgbClr val="ffffff"/>
                </a:solidFill>
                <a:latin typeface="Calibri"/>
              </a:rPr>
              <a:t> </a:t>
            </a:r>
            <a:endParaRPr b="0" lang="en-US" sz="3500" spc="-1" strike="noStrike">
              <a:latin typeface="Arial"/>
            </a:endParaRPr>
          </a:p>
          <a:p>
            <a:pPr lvl="1" marL="609480" indent="-230760">
              <a:lnSpc>
                <a:spcPct val="107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We don't care what order the fruits are in</a:t>
            </a:r>
            <a:endParaRPr b="0" lang="en-US" sz="3200" spc="-1" strike="noStrike">
              <a:latin typeface="Arial"/>
            </a:endParaRPr>
          </a:p>
          <a:p>
            <a:pPr lvl="2" marL="914400" indent="-230760">
              <a:lnSpc>
                <a:spcPct val="107000"/>
              </a:lnSpc>
              <a:spcBef>
                <a:spcPts val="601"/>
              </a:spcBef>
              <a:spcAft>
                <a:spcPts val="601"/>
              </a:spcAft>
              <a:buClr>
                <a:srgbClr val="ef9a1d"/>
              </a:buClr>
              <a:buSzPct val="80000"/>
              <a:buFont typeface="Wingdings" charset="2"/>
              <a:buChar char=""/>
            </a:pPr>
            <a:r>
              <a:rPr b="0" lang="en-US" sz="3000" spc="-1" strike="noStrike">
                <a:solidFill>
                  <a:srgbClr val="ffffff"/>
                </a:solidFill>
                <a:latin typeface="Calibri"/>
              </a:rPr>
              <a:t>"</a:t>
            </a:r>
            <a:r>
              <a:rPr b="0" i="1" lang="en-US" sz="3000" spc="-1" strike="noStrike">
                <a:solidFill>
                  <a:srgbClr val="ffffff"/>
                </a:solidFill>
                <a:latin typeface="Calibri"/>
              </a:rPr>
              <a:t>bananas, grapes and strawberries</a:t>
            </a:r>
            <a:r>
              <a:rPr b="0" lang="en-US" sz="3000" spc="-1" strike="noStrike">
                <a:solidFill>
                  <a:srgbClr val="ffffff"/>
                </a:solidFill>
                <a:latin typeface="Calibri"/>
              </a:rPr>
              <a:t>" or</a:t>
            </a:r>
            <a:br/>
            <a:r>
              <a:rPr b="0" lang="en-US" sz="3000" spc="-1" strike="noStrike">
                <a:solidFill>
                  <a:srgbClr val="ffffff"/>
                </a:solidFill>
                <a:latin typeface="Calibri"/>
              </a:rPr>
              <a:t>"</a:t>
            </a:r>
            <a:r>
              <a:rPr b="0" i="1" lang="en-US" sz="3000" spc="-1" strike="noStrike">
                <a:solidFill>
                  <a:srgbClr val="ffffff"/>
                </a:solidFill>
                <a:latin typeface="Calibri"/>
              </a:rPr>
              <a:t>grapes, bananas and strawberries</a:t>
            </a:r>
            <a:r>
              <a:rPr b="0" lang="en-US" sz="3000" spc="-1" strike="noStrike">
                <a:solidFill>
                  <a:srgbClr val="ffffff"/>
                </a:solidFill>
                <a:latin typeface="Calibri"/>
              </a:rPr>
              <a:t>" </a:t>
            </a:r>
            <a:r>
              <a:rPr b="0" lang="en-US" sz="3000" spc="-1" strike="noStrike">
                <a:solidFill>
                  <a:srgbClr val="ffffff"/>
                </a:solidFill>
                <a:latin typeface="Wingdings"/>
              </a:rPr>
              <a:t></a:t>
            </a:r>
            <a:br/>
            <a:r>
              <a:rPr b="0" lang="en-US" sz="3000" spc="-1" strike="noStrike">
                <a:solidFill>
                  <a:srgbClr val="ffffff"/>
                </a:solidFill>
                <a:latin typeface="Calibri"/>
              </a:rPr>
              <a:t>it is the same salad</a:t>
            </a:r>
            <a:endParaRPr b="0" lang="en-US" sz="3000" spc="-1" strike="noStrike">
              <a:latin typeface="Arial"/>
            </a:endParaRPr>
          </a:p>
          <a:p>
            <a:pPr marL="304920" indent="-304200">
              <a:lnSpc>
                <a:spcPct val="107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500" spc="-1" strike="noStrike">
                <a:solidFill>
                  <a:srgbClr val="ffffff"/>
                </a:solidFill>
                <a:latin typeface="Calibri"/>
              </a:rPr>
              <a:t>If the </a:t>
            </a:r>
            <a:r>
              <a:rPr b="0" lang="en-US" sz="3500" spc="-1" strike="noStrike">
                <a:solidFill>
                  <a:srgbClr val="f3cd60"/>
                </a:solidFill>
                <a:latin typeface="Calibri"/>
              </a:rPr>
              <a:t>order doesn't matter</a:t>
            </a:r>
            <a:r>
              <a:rPr b="0" lang="en-US" sz="3500" spc="-1" strike="noStrike">
                <a:solidFill>
                  <a:srgbClr val="ffffff"/>
                </a:solidFill>
                <a:latin typeface="Calibri"/>
              </a:rPr>
              <a:t> </a:t>
            </a:r>
            <a:r>
              <a:rPr b="0" lang="en-US" sz="3500" spc="-1" strike="noStrike">
                <a:solidFill>
                  <a:srgbClr val="ffffff"/>
                </a:solidFill>
                <a:latin typeface="Wingdings"/>
              </a:rPr>
              <a:t></a:t>
            </a:r>
            <a:r>
              <a:rPr b="0" lang="en-US" sz="3500" spc="-1" strike="noStrike">
                <a:solidFill>
                  <a:srgbClr val="ffffff"/>
                </a:solidFill>
                <a:latin typeface="Calibri"/>
              </a:rPr>
              <a:t> </a:t>
            </a:r>
            <a:r>
              <a:rPr b="0" lang="en-US" sz="3500" spc="-1" strike="noStrike">
                <a:solidFill>
                  <a:srgbClr val="f3cd60"/>
                </a:solidFill>
                <a:latin typeface="Calibri"/>
              </a:rPr>
              <a:t>combination</a:t>
            </a:r>
            <a:endParaRPr b="0" lang="en-US" sz="3500" spc="-1" strike="noStrike">
              <a:latin typeface="Arial"/>
            </a:endParaRPr>
          </a:p>
          <a:p>
            <a:pPr lvl="1" marL="609480" indent="-230760">
              <a:lnSpc>
                <a:spcPct val="107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E.g. select 3 fruits (in any order) from a collection of 10 kinds of fruits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45" name="CustomShape 3"/>
          <p:cNvSpPr/>
          <p:nvPr/>
        </p:nvSpPr>
        <p:spPr>
          <a:xfrm>
            <a:off x="188640" y="40320"/>
            <a:ext cx="9576720" cy="1110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 anchor="ctr">
            <a:noAutofit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</a:rPr>
              <a:t>Definitions: Combinations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246" name="Picture 2" descr=""/>
          <p:cNvPicPr/>
          <p:nvPr/>
        </p:nvPicPr>
        <p:blipFill>
          <a:blip r:embed="rId1"/>
          <a:stretch/>
        </p:blipFill>
        <p:spPr>
          <a:xfrm>
            <a:off x="8228160" y="2590920"/>
            <a:ext cx="3199680" cy="3199680"/>
          </a:xfrm>
          <a:prstGeom prst="rect">
            <a:avLst/>
          </a:prstGeom>
          <a:ln>
            <a:noFill/>
          </a:ln>
          <a:effectLst>
            <a:softEdge rad="63500"/>
          </a:effectLst>
        </p:spPr>
      </p:pic>
    </p:spTree>
  </p:cSld>
  <mc:AlternateContent>
    <mc:Choice Requires="p14">
      <p:transition p14:dur="10"/>
    </mc:Choice>
    <mc:Fallback>
      <p:transition/>
    </mc:Fallback>
  </mc:AlternateContent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CustomShape 1"/>
          <p:cNvSpPr/>
          <p:nvPr/>
        </p:nvSpPr>
        <p:spPr>
          <a:xfrm>
            <a:off x="11566440" y="6525000"/>
            <a:ext cx="428040" cy="19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0839380D-8C93-4CD0-AD1A-8892AFD7DE81}" type="slidenum">
              <a:rPr b="0" lang="en-US" sz="100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00" spc="-1" strike="noStrike">
              <a:latin typeface="Arial"/>
            </a:endParaRPr>
          </a:p>
        </p:txBody>
      </p:sp>
      <p:sp>
        <p:nvSpPr>
          <p:cNvPr id="707" name="CustomShape 2"/>
          <p:cNvSpPr/>
          <p:nvPr/>
        </p:nvSpPr>
        <p:spPr>
          <a:xfrm>
            <a:off x="190440" y="1151280"/>
            <a:ext cx="11804040" cy="5569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>
            <a:noAutofit/>
          </a:bodyPr>
          <a:p>
            <a:pPr marL="304920" indent="-304200">
              <a:lnSpc>
                <a:spcPct val="100000"/>
              </a:lnSpc>
              <a:spcBef>
                <a:spcPts val="601"/>
              </a:spcBef>
              <a:spcAft>
                <a:spcPts val="400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Recursive algorithms are powerful in</a:t>
            </a:r>
            <a:br/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generating combinatorial structures</a:t>
            </a:r>
            <a:endParaRPr b="0" lang="en-US" sz="3200" spc="-1" strike="noStrike">
              <a:latin typeface="Arial"/>
            </a:endParaRPr>
          </a:p>
          <a:p>
            <a:pPr lvl="1" marL="609480" indent="-230760">
              <a:lnSpc>
                <a:spcPct val="100000"/>
              </a:lnSpc>
              <a:spcBef>
                <a:spcPts val="601"/>
              </a:spcBef>
              <a:spcAft>
                <a:spcPts val="400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3000" spc="-1" strike="noStrike">
                <a:solidFill>
                  <a:srgbClr val="ffffff"/>
                </a:solidFill>
                <a:latin typeface="Calibri"/>
              </a:rPr>
              <a:t>Variations, permutations, combinations</a:t>
            </a:r>
            <a:endParaRPr b="0" lang="en-US" sz="3000" spc="-1" strike="noStrike">
              <a:latin typeface="Arial"/>
            </a:endParaRPr>
          </a:p>
          <a:p>
            <a:pPr lvl="1" marL="609480" indent="-230760">
              <a:lnSpc>
                <a:spcPct val="100000"/>
              </a:lnSpc>
              <a:spcBef>
                <a:spcPts val="601"/>
              </a:spcBef>
              <a:spcAft>
                <a:spcPts val="400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3000" spc="-1" strike="noStrike">
                <a:solidFill>
                  <a:srgbClr val="ffffff"/>
                </a:solidFill>
                <a:latin typeface="Calibri"/>
              </a:rPr>
              <a:t>With and without repetition</a:t>
            </a:r>
            <a:endParaRPr b="0" lang="en-US" sz="3000" spc="-1" strike="noStrike">
              <a:latin typeface="Arial"/>
            </a:endParaRPr>
          </a:p>
          <a:p>
            <a:pPr marL="304920" indent="-304200">
              <a:lnSpc>
                <a:spcPct val="100000"/>
              </a:lnSpc>
              <a:spcBef>
                <a:spcPts val="601"/>
              </a:spcBef>
              <a:spcAft>
                <a:spcPts val="400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Binomial coefficients provide can</a:t>
            </a:r>
            <a:br/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compute the number of ways to choose</a:t>
            </a:r>
            <a:br/>
            <a:r>
              <a:rPr b="0" lang="en-US" sz="3200" spc="-1" strike="noStrike">
                <a:solidFill>
                  <a:srgbClr val="f3cd60"/>
                </a:solidFill>
                <a:latin typeface="Calibri"/>
              </a:rPr>
              <a:t>k</a:t>
            </a: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 distinct elements from a set of </a:t>
            </a:r>
            <a:r>
              <a:rPr b="0" lang="en-US" sz="3200" spc="-1" strike="noStrike">
                <a:solidFill>
                  <a:srgbClr val="f3cd60"/>
                </a:solidFill>
                <a:latin typeface="Calibri"/>
              </a:rPr>
              <a:t>n</a:t>
            </a: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 elements</a:t>
            </a:r>
            <a:endParaRPr b="0" lang="en-US" sz="3200" spc="-1" strike="noStrike">
              <a:latin typeface="Arial"/>
            </a:endParaRPr>
          </a:p>
          <a:p>
            <a:pPr lvl="1" marL="609480" indent="-230760">
              <a:lnSpc>
                <a:spcPct val="100000"/>
              </a:lnSpc>
              <a:spcBef>
                <a:spcPts val="601"/>
              </a:spcBef>
              <a:spcAft>
                <a:spcPts val="400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3000" spc="-1" strike="noStrike">
                <a:solidFill>
                  <a:srgbClr val="ffffff"/>
                </a:solidFill>
                <a:latin typeface="Calibri"/>
              </a:rPr>
              <a:t>Calculated by the Pascal's triangle</a:t>
            </a:r>
            <a:endParaRPr b="0" lang="en-US" sz="3000" spc="-1" strike="noStrike">
              <a:latin typeface="Arial"/>
            </a:endParaRPr>
          </a:p>
          <a:p>
            <a:pPr marL="304920" indent="-304200">
              <a:lnSpc>
                <a:spcPct val="100000"/>
              </a:lnSpc>
              <a:spcBef>
                <a:spcPts val="601"/>
              </a:spcBef>
              <a:spcAft>
                <a:spcPts val="400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Gray code generates the binary vectors, so that</a:t>
            </a:r>
            <a:br/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two successive values differ in only one bit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708" name="CustomShape 3"/>
          <p:cNvSpPr/>
          <p:nvPr/>
        </p:nvSpPr>
        <p:spPr>
          <a:xfrm>
            <a:off x="188640" y="40320"/>
            <a:ext cx="9576720" cy="1110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 anchor="ctr">
            <a:normAutofit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</a:rPr>
              <a:t>Summary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709" name="Picture 2" descr=""/>
          <p:cNvPicPr/>
          <p:nvPr/>
        </p:nvPicPr>
        <p:blipFill>
          <a:blip r:embed="rId1"/>
          <a:stretch/>
        </p:blipFill>
        <p:spPr>
          <a:xfrm>
            <a:off x="7712640" y="1295280"/>
            <a:ext cx="3791160" cy="2812320"/>
          </a:xfrm>
          <a:prstGeom prst="rect">
            <a:avLst/>
          </a:prstGeom>
          <a:ln>
            <a:noFill/>
          </a:ln>
        </p:spPr>
      </p:pic>
      <p:pic>
        <p:nvPicPr>
          <p:cNvPr id="710" name="Picture 4" descr=""/>
          <p:cNvPicPr/>
          <p:nvPr/>
        </p:nvPicPr>
        <p:blipFill>
          <a:blip r:embed="rId2"/>
          <a:stretch/>
        </p:blipFill>
        <p:spPr>
          <a:xfrm>
            <a:off x="8398440" y="3581280"/>
            <a:ext cx="1367280" cy="1029600"/>
          </a:xfrm>
          <a:prstGeom prst="rect">
            <a:avLst/>
          </a:prstGeom>
          <a:ln>
            <a:noFill/>
          </a:ln>
          <a:effectLst>
            <a:outerShdw algn="ctr" blurRad="63500" rotWithShape="0" sx="102000" sy="102000">
              <a:srgbClr val="000000">
                <a:alpha val="40000"/>
              </a:srgbClr>
            </a:outerShdw>
          </a:effectLst>
        </p:spPr>
      </p:pic>
      <p:pic>
        <p:nvPicPr>
          <p:cNvPr id="711" name="Picture 2" descr=""/>
          <p:cNvPicPr/>
          <p:nvPr/>
        </p:nvPicPr>
        <p:blipFill>
          <a:blip r:embed="rId3"/>
          <a:stretch/>
        </p:blipFill>
        <p:spPr>
          <a:xfrm>
            <a:off x="9450000" y="4509360"/>
            <a:ext cx="2053800" cy="16758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p14:dur="10"/>
    </mc:Choice>
    <mc:Fallback>
      <p:transition/>
    </mc:Fallback>
  </mc:AlternateContent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CustomShape 1"/>
          <p:cNvSpPr/>
          <p:nvPr/>
        </p:nvSpPr>
        <p:spPr>
          <a:xfrm>
            <a:off x="9980640" y="2729520"/>
            <a:ext cx="1725480" cy="932040"/>
          </a:xfrm>
          <a:prstGeom prst="roundRect">
            <a:avLst>
              <a:gd name="adj" fmla="val 2953"/>
            </a:avLst>
          </a:pr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13" name="CustomShape 2"/>
          <p:cNvSpPr/>
          <p:nvPr/>
        </p:nvSpPr>
        <p:spPr>
          <a:xfrm>
            <a:off x="512640" y="1295280"/>
            <a:ext cx="1751760" cy="803520"/>
          </a:xfrm>
          <a:prstGeom prst="roundRect">
            <a:avLst>
              <a:gd name="adj" fmla="val 3159"/>
            </a:avLst>
          </a:prstGeom>
          <a:blipFill rotWithShape="0">
            <a:blip r:embed="rId2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14" name="CustomShape 3"/>
          <p:cNvSpPr/>
          <p:nvPr/>
        </p:nvSpPr>
        <p:spPr>
          <a:xfrm>
            <a:off x="5468040" y="1295280"/>
            <a:ext cx="2040120" cy="803160"/>
          </a:xfrm>
          <a:prstGeom prst="roundRect">
            <a:avLst>
              <a:gd name="adj" fmla="val 3159"/>
            </a:avLst>
          </a:prstGeom>
          <a:blipFill rotWithShape="0">
            <a:blip r:embed="rId3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15" name="CustomShape 4"/>
          <p:cNvSpPr/>
          <p:nvPr/>
        </p:nvSpPr>
        <p:spPr>
          <a:xfrm>
            <a:off x="2824560" y="1295280"/>
            <a:ext cx="2093040" cy="803160"/>
          </a:xfrm>
          <a:prstGeom prst="roundRect">
            <a:avLst>
              <a:gd name="adj" fmla="val 3159"/>
            </a:avLst>
          </a:prstGeom>
          <a:blipFill rotWithShape="0">
            <a:blip r:embed="rId4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16" name="CustomShape 5"/>
          <p:cNvSpPr/>
          <p:nvPr/>
        </p:nvSpPr>
        <p:spPr>
          <a:xfrm>
            <a:off x="512640" y="5373360"/>
            <a:ext cx="3351960" cy="848880"/>
          </a:xfrm>
          <a:prstGeom prst="roundRect">
            <a:avLst>
              <a:gd name="adj" fmla="val 3159"/>
            </a:avLst>
          </a:prstGeom>
          <a:blipFill rotWithShape="0">
            <a:blip r:embed="rId5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17" name="CustomShape 6"/>
          <p:cNvSpPr/>
          <p:nvPr/>
        </p:nvSpPr>
        <p:spPr>
          <a:xfrm>
            <a:off x="188640" y="40320"/>
            <a:ext cx="9576720" cy="1110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 anchor="ctr">
            <a:normAutofit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</a:rPr>
              <a:t>Combinatorial Algorithms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718" name="CustomShape 7"/>
          <p:cNvSpPr/>
          <p:nvPr/>
        </p:nvSpPr>
        <p:spPr>
          <a:xfrm>
            <a:off x="4358520" y="5373360"/>
            <a:ext cx="2752920" cy="848880"/>
          </a:xfrm>
          <a:prstGeom prst="roundRect">
            <a:avLst>
              <a:gd name="adj" fmla="val 2953"/>
            </a:avLst>
          </a:prstGeom>
          <a:blipFill rotWithShape="0">
            <a:blip r:embed="rId6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19" name="CustomShape 8"/>
          <p:cNvSpPr/>
          <p:nvPr/>
        </p:nvSpPr>
        <p:spPr>
          <a:xfrm>
            <a:off x="1529280" y="6400800"/>
            <a:ext cx="10481760" cy="36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>
            <a:noAutofit/>
          </a:bodyPr>
          <a:p>
            <a:pPr algn="r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</a:pPr>
            <a:r>
              <a:rPr b="0" lang="en-US" sz="1800" spc="-1" strike="noStrike" u="sng">
                <a:solidFill>
                  <a:srgbClr val="f6c781"/>
                </a:solidFill>
                <a:uFillTx/>
                <a:latin typeface="Calibri"/>
                <a:hlinkClick r:id="rId7"/>
              </a:rPr>
              <a:t>https://</a:t>
            </a:r>
            <a:r>
              <a:rPr b="0" lang="en-US" sz="1800" spc="-1" strike="noStrike" u="sng">
                <a:solidFill>
                  <a:srgbClr val="f6c781"/>
                </a:solidFill>
                <a:uFillTx/>
                <a:latin typeface="Calibri"/>
                <a:hlinkClick r:id="rId8"/>
              </a:rPr>
              <a:t>softuni.bg/trainings/1331/algorithms-april-2016</a:t>
            </a:r>
            <a:r>
              <a:rPr b="0" lang="en-US" sz="1800" spc="-1" strike="noStrike">
                <a:solidFill>
                  <a:srgbClr val="ffffff"/>
                </a:solidFill>
                <a:latin typeface="Calibri"/>
              </a:rPr>
              <a:t> 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20" name="CustomShape 9"/>
          <p:cNvSpPr/>
          <p:nvPr/>
        </p:nvSpPr>
        <p:spPr>
          <a:xfrm>
            <a:off x="7633800" y="5373360"/>
            <a:ext cx="4072320" cy="848880"/>
          </a:xfrm>
          <a:prstGeom prst="roundRect">
            <a:avLst>
              <a:gd name="adj" fmla="val 3159"/>
            </a:avLst>
          </a:prstGeom>
          <a:blipFill rotWithShape="0">
            <a:blip r:embed="rId9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21" name="CustomShape 10"/>
          <p:cNvSpPr/>
          <p:nvPr/>
        </p:nvSpPr>
        <p:spPr>
          <a:xfrm>
            <a:off x="8075520" y="1316160"/>
            <a:ext cx="3630600" cy="782640"/>
          </a:xfrm>
          <a:prstGeom prst="roundRect">
            <a:avLst>
              <a:gd name="adj" fmla="val 3159"/>
            </a:avLst>
          </a:prstGeom>
          <a:blipFill rotWithShape="0">
            <a:blip r:embed="rId10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22" name="CustomShape 11"/>
          <p:cNvSpPr/>
          <p:nvPr/>
        </p:nvSpPr>
        <p:spPr>
          <a:xfrm>
            <a:off x="5713560" y="4250880"/>
            <a:ext cx="5992560" cy="549720"/>
          </a:xfrm>
          <a:prstGeom prst="roundRect">
            <a:avLst>
              <a:gd name="adj" fmla="val 3159"/>
            </a:avLst>
          </a:prstGeom>
          <a:blipFill rotWithShape="0">
            <a:blip r:embed="rId1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p14:dur="10"/>
    </mc:Choice>
    <mc:Fallback>
      <p:transition/>
    </mc:Fallback>
  </mc:AlternateContent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CustomShape 1"/>
          <p:cNvSpPr/>
          <p:nvPr/>
        </p:nvSpPr>
        <p:spPr>
          <a:xfrm>
            <a:off x="188640" y="40320"/>
            <a:ext cx="9576720" cy="1110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 anchor="ctr">
            <a:normAutofit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</a:rPr>
              <a:t>License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724" name="CustomShape 2"/>
          <p:cNvSpPr/>
          <p:nvPr/>
        </p:nvSpPr>
        <p:spPr>
          <a:xfrm>
            <a:off x="190440" y="1151280"/>
            <a:ext cx="11804040" cy="1795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>
            <a:normAutofit fontScale="51000"/>
          </a:bodyPr>
          <a:p>
            <a:pPr marL="304920" indent="-30420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</a:rPr>
              <a:t>This course (slides, examples, labs, videos, homework, etc.)</a:t>
            </a:r>
            <a:br/>
            <a:r>
              <a:rPr b="0" lang="en-US" sz="3400" spc="-1" strike="noStrike">
                <a:solidFill>
                  <a:srgbClr val="ffffff"/>
                </a:solidFill>
                <a:latin typeface="Calibri"/>
              </a:rPr>
              <a:t>is licensed under the "</a:t>
            </a:r>
            <a:r>
              <a:rPr b="0" lang="en-US" sz="3400" spc="-1" strike="noStrike" u="sng">
                <a:solidFill>
                  <a:srgbClr val="f6c781"/>
                </a:solidFill>
                <a:uFillTx/>
                <a:latin typeface="Calibri"/>
                <a:hlinkClick r:id="rId1"/>
              </a:rPr>
              <a:t>Creative Commons </a:t>
            </a:r>
            <a:r>
              <a:rPr b="0" lang="en-US" sz="3400" spc="-1" strike="noStrike" u="sng">
                <a:solidFill>
                  <a:srgbClr val="f6c781"/>
                </a:solidFill>
                <a:uFillTx/>
                <a:latin typeface="Calibri"/>
                <a:hlinkClick r:id="rId2"/>
              </a:rPr>
              <a:t>Attribution-NonCommercial-ShareAlike</a:t>
            </a:r>
            <a:r>
              <a:rPr b="0" lang="en-US" sz="3400" spc="-1" strike="noStrike" u="sng">
                <a:solidFill>
                  <a:srgbClr val="f6c781"/>
                </a:solidFill>
                <a:uFillTx/>
                <a:latin typeface="Calibri"/>
                <a:hlinkClick r:id="rId3"/>
              </a:rPr>
              <a:t> </a:t>
            </a:r>
            <a:r>
              <a:rPr b="0" lang="en-US" sz="3400" spc="-1" strike="noStrike" u="sng">
                <a:solidFill>
                  <a:srgbClr val="f6c781"/>
                </a:solidFill>
                <a:uFillTx/>
                <a:latin typeface="Calibri"/>
                <a:hlinkClick r:id="rId4"/>
              </a:rPr>
              <a:t>4.0 International</a:t>
            </a:r>
            <a:r>
              <a:rPr b="0" lang="en-US" sz="3400" spc="-1" strike="noStrike">
                <a:solidFill>
                  <a:srgbClr val="ffffff"/>
                </a:solidFill>
                <a:latin typeface="Calibri"/>
              </a:rPr>
              <a:t>" license</a:t>
            </a:r>
            <a:endParaRPr b="0" lang="en-US" sz="3400" spc="-1" strike="noStrike">
              <a:latin typeface="Arial"/>
            </a:endParaRPr>
          </a:p>
        </p:txBody>
      </p:sp>
      <p:sp>
        <p:nvSpPr>
          <p:cNvPr id="725" name="CustomShape 3"/>
          <p:cNvSpPr/>
          <p:nvPr/>
        </p:nvSpPr>
        <p:spPr>
          <a:xfrm>
            <a:off x="11566440" y="6525000"/>
            <a:ext cx="428040" cy="19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7463AAEB-2617-401B-8A65-0912ED6AB432}" type="slidenum">
              <a:rPr b="0" lang="en-US" sz="1000" spc="-1" strike="noStrike">
                <a:solidFill>
                  <a:srgbClr val="ffffff"/>
                </a:solidFill>
                <a:latin typeface="Calibri"/>
              </a:rPr>
              <a:t>52</a:t>
            </a:fld>
            <a:endParaRPr b="0" lang="en-US" sz="1000" spc="-1" strike="noStrike">
              <a:latin typeface="Arial"/>
            </a:endParaRPr>
          </a:p>
        </p:txBody>
      </p:sp>
      <p:sp>
        <p:nvSpPr>
          <p:cNvPr id="726" name="CustomShape 4"/>
          <p:cNvSpPr/>
          <p:nvPr/>
        </p:nvSpPr>
        <p:spPr>
          <a:xfrm>
            <a:off x="4507560" y="3281040"/>
            <a:ext cx="3170160" cy="1108800"/>
          </a:xfrm>
          <a:prstGeom prst="roundRect">
            <a:avLst>
              <a:gd name="adj" fmla="val 4326"/>
            </a:avLst>
          </a:prstGeom>
          <a:blipFill rotWithShape="0">
            <a:blip r:embed="rId5"/>
            <a:stretch>
              <a:fillRect/>
            </a:stretch>
          </a:blipFill>
          <a:ln>
            <a:solidFill>
              <a:schemeClr val="accent2">
                <a:lumMod val="75000"/>
              </a:schemeClr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727" name="CustomShape 5"/>
          <p:cNvSpPr/>
          <p:nvPr/>
        </p:nvSpPr>
        <p:spPr>
          <a:xfrm>
            <a:off x="188640" y="4724280"/>
            <a:ext cx="11804040" cy="1996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>
            <a:normAutofit/>
          </a:bodyPr>
          <a:p>
            <a:pPr marL="304920" indent="-304200">
              <a:lnSpc>
                <a:spcPct val="105000"/>
              </a:lnSpc>
              <a:spcBef>
                <a:spcPts val="1800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2400" spc="-1" strike="noStrike">
                <a:solidFill>
                  <a:srgbClr val="ffffff"/>
                </a:solidFill>
                <a:latin typeface="Calibri"/>
              </a:rPr>
              <a:t>Attribution: this work may contain portions from</a:t>
            </a:r>
            <a:endParaRPr b="0" lang="en-US" sz="2400" spc="-1" strike="noStrike">
              <a:latin typeface="Arial"/>
            </a:endParaRPr>
          </a:p>
          <a:p>
            <a:pPr lvl="1" marL="609480" indent="-23076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2000" spc="-1" strike="noStrike">
                <a:solidFill>
                  <a:srgbClr val="ffffff"/>
                </a:solidFill>
                <a:latin typeface="Calibri"/>
              </a:rPr>
              <a:t>"</a:t>
            </a:r>
            <a:r>
              <a:rPr b="0" lang="en-US" sz="2000" spc="-1" strike="noStrike" u="sng">
                <a:solidFill>
                  <a:srgbClr val="f6c781"/>
                </a:solidFill>
                <a:uFillTx/>
                <a:latin typeface="Calibri"/>
                <a:hlinkClick r:id="rId6"/>
              </a:rPr>
              <a:t>Fundamentals of Computer Programming with C#</a:t>
            </a:r>
            <a:r>
              <a:rPr b="0" lang="en-US" sz="2000" spc="-1" strike="noStrike">
                <a:solidFill>
                  <a:srgbClr val="ffffff"/>
                </a:solidFill>
                <a:latin typeface="Calibri"/>
              </a:rPr>
              <a:t>" book by Svetlin Nakov &amp; Co. under </a:t>
            </a:r>
            <a:r>
              <a:rPr b="0" lang="en-US" sz="2000" spc="-1" strike="noStrike" u="sng">
                <a:solidFill>
                  <a:srgbClr val="f6c781"/>
                </a:solidFill>
                <a:uFillTx/>
                <a:latin typeface="Calibri"/>
                <a:hlinkClick r:id="rId7"/>
              </a:rPr>
              <a:t>CC-BY-SA</a:t>
            </a:r>
            <a:r>
              <a:rPr b="0" lang="en-US" sz="2000" spc="-1" strike="noStrike">
                <a:solidFill>
                  <a:srgbClr val="ffffff"/>
                </a:solidFill>
                <a:latin typeface="Calibri"/>
              </a:rPr>
              <a:t> license</a:t>
            </a:r>
            <a:endParaRPr b="0" lang="en-US" sz="2000" spc="-1" strike="noStrike">
              <a:latin typeface="Arial"/>
            </a:endParaRPr>
          </a:p>
          <a:p>
            <a:pPr lvl="1" marL="609480" indent="-23076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2000" spc="-1" strike="noStrike">
                <a:solidFill>
                  <a:srgbClr val="ffffff"/>
                </a:solidFill>
                <a:latin typeface="Calibri"/>
              </a:rPr>
              <a:t>"</a:t>
            </a:r>
            <a:r>
              <a:rPr b="0" lang="en-US" sz="2000" spc="-1" strike="noStrike" u="sng">
                <a:solidFill>
                  <a:srgbClr val="f6c781"/>
                </a:solidFill>
                <a:uFillTx/>
                <a:latin typeface="Calibri"/>
                <a:hlinkClick r:id="rId8"/>
              </a:rPr>
              <a:t>Data Structures and Algorithms</a:t>
            </a:r>
            <a:r>
              <a:rPr b="0" lang="en-US" sz="2000" spc="-1" strike="noStrike">
                <a:solidFill>
                  <a:srgbClr val="ffffff"/>
                </a:solidFill>
                <a:latin typeface="Calibri"/>
              </a:rPr>
              <a:t>" course by Telerik Academy under </a:t>
            </a:r>
            <a:r>
              <a:rPr b="0" lang="en-US" sz="2000" spc="-1" strike="noStrike" u="sng">
                <a:solidFill>
                  <a:srgbClr val="f6c781"/>
                </a:solidFill>
                <a:uFillTx/>
                <a:latin typeface="Calibri"/>
                <a:hlinkClick r:id="rId9"/>
              </a:rPr>
              <a:t>CC-BY-NC-SA</a:t>
            </a:r>
            <a:r>
              <a:rPr b="0" lang="en-US" sz="2000" spc="-1" strike="noStrike">
                <a:solidFill>
                  <a:srgbClr val="ffffff"/>
                </a:solidFill>
                <a:latin typeface="Calibri"/>
              </a:rPr>
              <a:t> license</a:t>
            </a:r>
            <a:endParaRPr b="0" lang="en-US" sz="2000" spc="-1" strike="noStrike">
              <a:latin typeface="Arial"/>
            </a:endParaRPr>
          </a:p>
        </p:txBody>
      </p:sp>
    </p:spTree>
  </p:cSld>
  <mc:AlternateContent>
    <mc:Choice Requires="p14">
      <p:transition p14:dur="10"/>
    </mc:Choice>
    <mc:Fallback>
      <p:transition/>
    </mc:Fallback>
  </mc:AlternateContent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CustomShape 1"/>
          <p:cNvSpPr/>
          <p:nvPr/>
        </p:nvSpPr>
        <p:spPr>
          <a:xfrm>
            <a:off x="259920" y="102960"/>
            <a:ext cx="9073440" cy="936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 anchor="ctr">
            <a:normAutofit fontScale="73000"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</a:rPr>
              <a:t>Free Trainings @ Software University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729" name="CustomShape 2"/>
          <p:cNvSpPr/>
          <p:nvPr/>
        </p:nvSpPr>
        <p:spPr>
          <a:xfrm>
            <a:off x="259920" y="1039680"/>
            <a:ext cx="9433800" cy="5638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>
            <a:noAutofit/>
          </a:bodyPr>
          <a:p>
            <a:pPr marL="304920" indent="-30420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Software University Foundation – </a:t>
            </a:r>
            <a:r>
              <a:rPr b="0" lang="en-US" sz="3200" spc="-1" strike="noStrike" u="sng">
                <a:solidFill>
                  <a:srgbClr val="f6c781"/>
                </a:solidFill>
                <a:uFillTx/>
                <a:latin typeface="Calibri"/>
                <a:hlinkClick r:id="rId1"/>
              </a:rPr>
              <a:t>softuni.org</a:t>
            </a:r>
            <a:endParaRPr b="0" lang="en-US" sz="3200" spc="-1" strike="noStrike">
              <a:latin typeface="Arial"/>
            </a:endParaRPr>
          </a:p>
          <a:p>
            <a:pPr marL="304920" indent="-30420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Software University – High-Quality Education, Profession and Job for Software Developers</a:t>
            </a:r>
            <a:endParaRPr b="0" lang="en-US" sz="3200" spc="-1" strike="noStrike">
              <a:latin typeface="Arial"/>
            </a:endParaRPr>
          </a:p>
          <a:p>
            <a:pPr lvl="1" marL="609480" indent="-23076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2900" spc="-1" strike="noStrike" u="sng">
                <a:solidFill>
                  <a:srgbClr val="f6c781"/>
                </a:solidFill>
                <a:uFillTx/>
                <a:latin typeface="Calibri"/>
                <a:hlinkClick r:id="rId2"/>
              </a:rPr>
              <a:t>softuni.bg</a:t>
            </a:r>
            <a:r>
              <a:rPr b="0" lang="en-US" sz="2900" spc="-1" strike="noStrike">
                <a:solidFill>
                  <a:srgbClr val="ffffff"/>
                </a:solidFill>
                <a:latin typeface="Calibri"/>
              </a:rPr>
              <a:t> </a:t>
            </a:r>
            <a:endParaRPr b="0" lang="en-US" sz="2900" spc="-1" strike="noStrike">
              <a:latin typeface="Arial"/>
            </a:endParaRPr>
          </a:p>
          <a:p>
            <a:pPr lvl="1" marL="304920" indent="-30420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Software University @ Facebook</a:t>
            </a:r>
            <a:endParaRPr b="0" lang="en-US" sz="3200" spc="-1" strike="noStrike">
              <a:latin typeface="Arial"/>
            </a:endParaRPr>
          </a:p>
          <a:p>
            <a:pPr lvl="1" marL="609480" indent="-23076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2900" spc="-1" strike="noStrike" u="sng">
                <a:solidFill>
                  <a:srgbClr val="f6c781"/>
                </a:solidFill>
                <a:uFillTx/>
                <a:latin typeface="Calibri"/>
                <a:hlinkClick r:id="rId3"/>
              </a:rPr>
              <a:t>facebook.com/SoftwareUniversity</a:t>
            </a:r>
            <a:endParaRPr b="0" lang="en-US" sz="2900" spc="-1" strike="noStrike">
              <a:latin typeface="Arial"/>
            </a:endParaRPr>
          </a:p>
          <a:p>
            <a:pPr lvl="1" marL="304920" indent="-30420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Software University @ YouTube</a:t>
            </a:r>
            <a:endParaRPr b="0" lang="en-US" sz="3200" spc="-1" strike="noStrike">
              <a:latin typeface="Arial"/>
            </a:endParaRPr>
          </a:p>
          <a:p>
            <a:pPr lvl="1" marL="609480" indent="-23076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2900" spc="-1" strike="noStrike" u="sng">
                <a:solidFill>
                  <a:srgbClr val="f6c781"/>
                </a:solidFill>
                <a:uFillTx/>
                <a:latin typeface="Calibri"/>
                <a:hlinkClick r:id="rId4"/>
              </a:rPr>
              <a:t>youtube.com/SoftwareUniversity</a:t>
            </a:r>
            <a:endParaRPr b="0" lang="en-US" sz="2900" spc="-1" strike="noStrike">
              <a:latin typeface="Arial"/>
            </a:endParaRPr>
          </a:p>
          <a:p>
            <a:pPr lvl="1" marL="304920" indent="-30420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Software University Forums – </a:t>
            </a:r>
            <a:r>
              <a:rPr b="0" lang="en-US" sz="3200" spc="-1" strike="noStrike" u="sng">
                <a:solidFill>
                  <a:srgbClr val="f6c781"/>
                </a:solidFill>
                <a:uFillTx/>
                <a:latin typeface="Calibri"/>
                <a:hlinkClick r:id="rId5"/>
              </a:rPr>
              <a:t>forum.softuni.bg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730" name="Picture 8" descr=""/>
          <p:cNvPicPr/>
          <p:nvPr/>
        </p:nvPicPr>
        <p:blipFill>
          <a:blip r:embed="rId6"/>
          <a:stretch/>
        </p:blipFill>
        <p:spPr>
          <a:xfrm>
            <a:off x="9726480" y="1594800"/>
            <a:ext cx="1700280" cy="1569600"/>
          </a:xfrm>
          <a:prstGeom prst="rect">
            <a:avLst/>
          </a:prstGeom>
          <a:ln w="12600">
            <a:solidFill>
              <a:srgbClr val="55438f">
                <a:alpha val="70000"/>
              </a:srgbClr>
            </a:solidFill>
            <a:round/>
          </a:ln>
        </p:spPr>
      </p:pic>
      <p:sp>
        <p:nvSpPr>
          <p:cNvPr id="731" name="CustomShape 3"/>
          <p:cNvSpPr/>
          <p:nvPr/>
        </p:nvSpPr>
        <p:spPr>
          <a:xfrm>
            <a:off x="9457200" y="466920"/>
            <a:ext cx="2269080" cy="874080"/>
          </a:xfrm>
          <a:prstGeom prst="roundRect">
            <a:avLst>
              <a:gd name="adj" fmla="val 3940"/>
            </a:avLst>
          </a:prstGeom>
          <a:blipFill rotWithShape="0">
            <a:blip r:embed="rId7"/>
            <a:stretch>
              <a:fillRect l="-5334" t="-15167" r="-5334" b="-15167"/>
            </a:stretch>
          </a:blipFill>
          <a:ln>
            <a:solidFill>
              <a:schemeClr val="accent1">
                <a:lumMod val="75000"/>
                <a:alpha val="40000"/>
              </a:schemeClr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732" name="Picture 4" descr=""/>
          <p:cNvPicPr/>
          <p:nvPr/>
        </p:nvPicPr>
        <p:blipFill>
          <a:blip r:embed="rId8"/>
          <a:stretch/>
        </p:blipFill>
        <p:spPr>
          <a:xfrm>
            <a:off x="10075680" y="3385080"/>
            <a:ext cx="1003320" cy="1017000"/>
          </a:xfrm>
          <a:prstGeom prst="rect">
            <a:avLst/>
          </a:prstGeom>
          <a:ln>
            <a:noFill/>
          </a:ln>
        </p:spPr>
      </p:pic>
      <p:pic>
        <p:nvPicPr>
          <p:cNvPr id="733" name="Picture 6" descr=""/>
          <p:cNvPicPr/>
          <p:nvPr/>
        </p:nvPicPr>
        <p:blipFill>
          <a:blip r:embed="rId9"/>
          <a:stretch/>
        </p:blipFill>
        <p:spPr>
          <a:xfrm>
            <a:off x="9656640" y="4589640"/>
            <a:ext cx="1837080" cy="674640"/>
          </a:xfrm>
          <a:prstGeom prst="rect">
            <a:avLst/>
          </a:prstGeom>
          <a:ln w="25560">
            <a:solidFill>
              <a:schemeClr val="bg1">
                <a:lumMod val="50000"/>
                <a:lumOff val="50000"/>
                <a:alpha val="25000"/>
              </a:schemeClr>
            </a:solidFill>
            <a:round/>
          </a:ln>
        </p:spPr>
      </p:pic>
      <p:pic>
        <p:nvPicPr>
          <p:cNvPr id="734" name="Picture 12" descr=""/>
          <p:cNvPicPr/>
          <p:nvPr/>
        </p:nvPicPr>
        <p:blipFill>
          <a:blip r:embed="rId10"/>
          <a:stretch/>
        </p:blipFill>
        <p:spPr>
          <a:xfrm>
            <a:off x="10109160" y="5540040"/>
            <a:ext cx="969480" cy="965160"/>
          </a:xfrm>
          <a:prstGeom prst="rect">
            <a:avLst/>
          </a:prstGeom>
          <a:ln>
            <a:noFill/>
          </a:ln>
        </p:spPr>
      </p:pic>
      <p:pic>
        <p:nvPicPr>
          <p:cNvPr id="735" name="Picture 4" descr=""/>
          <p:cNvPicPr/>
          <p:nvPr/>
        </p:nvPicPr>
        <p:blipFill>
          <a:blip r:embed="rId11"/>
          <a:stretch/>
        </p:blipFill>
        <p:spPr>
          <a:xfrm>
            <a:off x="6762240" y="3093840"/>
            <a:ext cx="2285640" cy="2492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p14:dur="10"/>
    </mc:Choice>
    <mc:Fallback>
      <p:transition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CustomShape 1"/>
          <p:cNvSpPr/>
          <p:nvPr/>
        </p:nvSpPr>
        <p:spPr>
          <a:xfrm>
            <a:off x="11566440" y="6525000"/>
            <a:ext cx="428040" cy="19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637D3842-0920-4796-8709-91599087B2A8}" type="slidenum">
              <a:rPr b="0" lang="en-US" sz="100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00" spc="-1" strike="noStrike">
              <a:latin typeface="Arial"/>
            </a:endParaRPr>
          </a:p>
        </p:txBody>
      </p:sp>
      <p:sp>
        <p:nvSpPr>
          <p:cNvPr id="248" name="CustomShape 2"/>
          <p:cNvSpPr/>
          <p:nvPr/>
        </p:nvSpPr>
        <p:spPr>
          <a:xfrm>
            <a:off x="190440" y="1151280"/>
            <a:ext cx="11804040" cy="5569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>
            <a:noAutofit/>
          </a:bodyPr>
          <a:p>
            <a:pPr marL="304920" indent="-304200">
              <a:lnSpc>
                <a:spcPct val="97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A </a:t>
            </a:r>
            <a:r>
              <a:rPr b="1" lang="en-US" sz="3200" spc="-1" strike="noStrike">
                <a:solidFill>
                  <a:srgbClr val="f3cd60"/>
                </a:solidFill>
                <a:latin typeface="Calibri"/>
              </a:rPr>
              <a:t>permutation </a:t>
            </a: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is a </a:t>
            </a:r>
            <a:r>
              <a:rPr b="0" lang="en-US" sz="3200" spc="-1" strike="noStrike">
                <a:solidFill>
                  <a:srgbClr val="f3cd60"/>
                </a:solidFill>
                <a:latin typeface="Calibri"/>
              </a:rPr>
              <a:t>rearrangement</a:t>
            </a: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 of the items from a </a:t>
            </a:r>
            <a:r>
              <a:rPr b="0" lang="en-US" sz="3200" spc="-1" strike="noStrike">
                <a:solidFill>
                  <a:srgbClr val="f3cd60"/>
                </a:solidFill>
                <a:latin typeface="Calibri"/>
              </a:rPr>
              <a:t>collection</a:t>
            </a:r>
            <a:endParaRPr b="0" lang="en-US" sz="3200" spc="-1" strike="noStrike">
              <a:latin typeface="Arial"/>
            </a:endParaRPr>
          </a:p>
          <a:p>
            <a:pPr marL="304920" indent="-304200">
              <a:lnSpc>
                <a:spcPct val="97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A </a:t>
            </a:r>
            <a:r>
              <a:rPr b="1" lang="en-US" sz="3200" spc="-1" strike="noStrike">
                <a:solidFill>
                  <a:srgbClr val="f3cd60"/>
                </a:solidFill>
                <a:latin typeface="Calibri"/>
              </a:rPr>
              <a:t>variation</a:t>
            </a: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 (</a:t>
            </a:r>
            <a:r>
              <a:rPr b="0" lang="en-US" sz="3200" spc="-1" strike="noStrike">
                <a:solidFill>
                  <a:srgbClr val="f3cd60"/>
                </a:solidFill>
                <a:latin typeface="Calibri"/>
              </a:rPr>
              <a:t>permuted combination</a:t>
            </a: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) is</a:t>
            </a:r>
            <a:endParaRPr b="0" lang="en-US" sz="3200" spc="-1" strike="noStrike">
              <a:latin typeface="Arial"/>
            </a:endParaRPr>
          </a:p>
          <a:p>
            <a:pPr lvl="1" marL="609480" indent="-230760">
              <a:lnSpc>
                <a:spcPct val="97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3000" spc="-1" strike="noStrike">
                <a:solidFill>
                  <a:srgbClr val="ffffff"/>
                </a:solidFill>
                <a:latin typeface="Calibri"/>
              </a:rPr>
              <a:t>A way of </a:t>
            </a:r>
            <a:r>
              <a:rPr b="0" lang="en-US" sz="3000" spc="-1" strike="noStrike">
                <a:solidFill>
                  <a:srgbClr val="f3cd60"/>
                </a:solidFill>
                <a:latin typeface="Calibri"/>
              </a:rPr>
              <a:t>selecting items from a collection</a:t>
            </a:r>
            <a:endParaRPr b="0" lang="en-US" sz="3000" spc="-1" strike="noStrike">
              <a:latin typeface="Arial"/>
            </a:endParaRPr>
          </a:p>
          <a:p>
            <a:pPr lvl="1" marL="609480" indent="-230760">
              <a:lnSpc>
                <a:spcPct val="97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3000" spc="-1" strike="noStrike">
                <a:solidFill>
                  <a:srgbClr val="ffffff"/>
                </a:solidFill>
                <a:latin typeface="Calibri"/>
              </a:rPr>
              <a:t>Such that the </a:t>
            </a:r>
            <a:r>
              <a:rPr b="0" lang="en-US" sz="3000" spc="-1" strike="noStrike">
                <a:solidFill>
                  <a:srgbClr val="f3cd60"/>
                </a:solidFill>
                <a:latin typeface="Calibri"/>
              </a:rPr>
              <a:t>order</a:t>
            </a:r>
            <a:r>
              <a:rPr b="0" lang="en-US" sz="3000" spc="-1" strike="noStrike">
                <a:solidFill>
                  <a:srgbClr val="ffffff"/>
                </a:solidFill>
                <a:latin typeface="Calibri"/>
              </a:rPr>
              <a:t> of the items </a:t>
            </a:r>
            <a:r>
              <a:rPr b="0" lang="en-US" sz="3000" spc="-1" strike="noStrike">
                <a:solidFill>
                  <a:srgbClr val="f3cd60"/>
                </a:solidFill>
                <a:latin typeface="Calibri"/>
              </a:rPr>
              <a:t>matters</a:t>
            </a:r>
            <a:endParaRPr b="0" lang="en-US" sz="3000" spc="-1" strike="noStrike">
              <a:latin typeface="Arial"/>
            </a:endParaRPr>
          </a:p>
          <a:p>
            <a:pPr marL="304920" indent="-304200">
              <a:lnSpc>
                <a:spcPct val="97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i="1" lang="en-US" sz="3200" spc="-1" strike="noStrike">
                <a:solidFill>
                  <a:srgbClr val="ffffff"/>
                </a:solidFill>
                <a:latin typeface="Calibri"/>
              </a:rPr>
              <a:t>"The combination to the safe is 4385"</a:t>
            </a:r>
            <a:endParaRPr b="0" lang="en-US" sz="3200" spc="-1" strike="noStrike">
              <a:latin typeface="Arial"/>
            </a:endParaRPr>
          </a:p>
          <a:p>
            <a:pPr lvl="1" marL="609480" indent="-230760">
              <a:lnSpc>
                <a:spcPct val="97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3000" spc="-1" strike="noStrike">
                <a:solidFill>
                  <a:srgbClr val="ffffff"/>
                </a:solidFill>
                <a:latin typeface="Calibri"/>
              </a:rPr>
              <a:t>Now we do care about the </a:t>
            </a:r>
            <a:r>
              <a:rPr b="0" lang="en-US" sz="3000" spc="-1" strike="noStrike">
                <a:solidFill>
                  <a:srgbClr val="f3cd60"/>
                </a:solidFill>
                <a:latin typeface="Calibri"/>
              </a:rPr>
              <a:t>order</a:t>
            </a:r>
            <a:endParaRPr b="0" lang="en-US" sz="3000" spc="-1" strike="noStrike">
              <a:latin typeface="Arial"/>
            </a:endParaRPr>
          </a:p>
          <a:p>
            <a:pPr lvl="1" marL="609480" indent="-230760">
              <a:lnSpc>
                <a:spcPct val="97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3000" spc="-1" strike="noStrike">
                <a:solidFill>
                  <a:srgbClr val="ffffff"/>
                </a:solidFill>
                <a:latin typeface="Calibri"/>
              </a:rPr>
              <a:t>"</a:t>
            </a:r>
            <a:r>
              <a:rPr b="0" i="1" lang="en-US" sz="3000" spc="-1" strike="noStrike">
                <a:solidFill>
                  <a:srgbClr val="ffffff"/>
                </a:solidFill>
                <a:latin typeface="Calibri"/>
              </a:rPr>
              <a:t>8453</a:t>
            </a:r>
            <a:r>
              <a:rPr b="0" lang="en-US" sz="3000" spc="-1" strike="noStrike">
                <a:solidFill>
                  <a:srgbClr val="ffffff"/>
                </a:solidFill>
                <a:latin typeface="Calibri"/>
              </a:rPr>
              <a:t>" would not work, it has to be exactly </a:t>
            </a:r>
            <a:r>
              <a:rPr b="0" i="1" lang="en-US" sz="3000" spc="-1" strike="noStrike">
                <a:solidFill>
                  <a:srgbClr val="ffffff"/>
                </a:solidFill>
                <a:latin typeface="Calibri"/>
              </a:rPr>
              <a:t>4-3-8-5</a:t>
            </a:r>
            <a:endParaRPr b="0" lang="en-US" sz="3000" spc="-1" strike="noStrike">
              <a:latin typeface="Arial"/>
            </a:endParaRPr>
          </a:p>
          <a:p>
            <a:pPr marL="304920" indent="-304200">
              <a:lnSpc>
                <a:spcPct val="97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If the </a:t>
            </a:r>
            <a:r>
              <a:rPr b="0" lang="en-US" sz="3200" spc="-1" strike="noStrike">
                <a:solidFill>
                  <a:srgbClr val="f3cd60"/>
                </a:solidFill>
                <a:latin typeface="Calibri"/>
              </a:rPr>
              <a:t>order does matter</a:t>
            </a:r>
            <a:r>
              <a:rPr b="0" lang="en-US" sz="3200" spc="-1" strike="noStrike">
                <a:solidFill>
                  <a:srgbClr val="eceae3"/>
                </a:solidFill>
                <a:latin typeface="Calibri"/>
              </a:rPr>
              <a:t> </a:t>
            </a:r>
            <a:r>
              <a:rPr b="0" lang="en-US" sz="3200" spc="-1" strike="noStrike">
                <a:solidFill>
                  <a:srgbClr val="ffffff"/>
                </a:solidFill>
                <a:latin typeface="Wingdings"/>
              </a:rPr>
              <a:t></a:t>
            </a: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 variation / </a:t>
            </a:r>
            <a:r>
              <a:rPr b="0" lang="en-US" sz="3200" spc="-1" strike="noStrike">
                <a:solidFill>
                  <a:srgbClr val="eceae3"/>
                </a:solidFill>
                <a:latin typeface="Calibri"/>
              </a:rPr>
              <a:t>permutation</a:t>
            </a:r>
            <a:endParaRPr b="0" lang="en-US" sz="3200" spc="-1" strike="noStrike">
              <a:latin typeface="Arial"/>
            </a:endParaRPr>
          </a:p>
          <a:p>
            <a:pPr lvl="1" marL="609480" indent="-230760">
              <a:lnSpc>
                <a:spcPct val="97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3000" spc="-1" strike="noStrike">
                <a:solidFill>
                  <a:srgbClr val="ffffff"/>
                </a:solidFill>
                <a:latin typeface="Calibri"/>
              </a:rPr>
              <a:t>A variation / permutation is an </a:t>
            </a:r>
            <a:r>
              <a:rPr b="0" lang="en-US" sz="3000" spc="-1" strike="noStrike">
                <a:solidFill>
                  <a:srgbClr val="f3cd60"/>
                </a:solidFill>
                <a:latin typeface="Calibri"/>
              </a:rPr>
              <a:t>ordered combination</a:t>
            </a:r>
            <a:endParaRPr b="0" lang="en-US" sz="3000" spc="-1" strike="noStrike">
              <a:latin typeface="Arial"/>
            </a:endParaRPr>
          </a:p>
        </p:txBody>
      </p:sp>
      <p:sp>
        <p:nvSpPr>
          <p:cNvPr id="249" name="CustomShape 3"/>
          <p:cNvSpPr/>
          <p:nvPr/>
        </p:nvSpPr>
        <p:spPr>
          <a:xfrm>
            <a:off x="188640" y="40320"/>
            <a:ext cx="9576720" cy="1110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 anchor="ctr">
            <a:noAutofit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</a:rPr>
              <a:t>Definitions: Permutations and Variations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250" name="Picture 2" descr=""/>
          <p:cNvPicPr/>
          <p:nvPr/>
        </p:nvPicPr>
        <p:blipFill>
          <a:blip r:embed="rId1"/>
          <a:stretch/>
        </p:blipFill>
        <p:spPr>
          <a:xfrm>
            <a:off x="7694640" y="2155320"/>
            <a:ext cx="3908880" cy="2263320"/>
          </a:xfrm>
          <a:prstGeom prst="rect">
            <a:avLst/>
          </a:prstGeom>
          <a:ln>
            <a:noFill/>
          </a:ln>
          <a:effectLst>
            <a:softEdge rad="63500"/>
          </a:effectLst>
        </p:spPr>
      </p:pic>
    </p:spTree>
  </p:cSld>
  <mc:AlternateContent>
    <mc:Choice Requires="p14">
      <p:transition p14:dur="10"/>
    </mc:Choice>
    <mc:Fallback>
      <p:transition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CustomShape 1"/>
          <p:cNvSpPr/>
          <p:nvPr/>
        </p:nvSpPr>
        <p:spPr>
          <a:xfrm>
            <a:off x="2131920" y="1331640"/>
            <a:ext cx="7923960" cy="81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 anchor="ctr">
            <a:noAutofit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</a:rPr>
              <a:t>Variations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252" name="CustomShape 2"/>
          <p:cNvSpPr/>
          <p:nvPr/>
        </p:nvSpPr>
        <p:spPr>
          <a:xfrm>
            <a:off x="3236760" y="2523960"/>
            <a:ext cx="5714280" cy="3418920"/>
          </a:xfrm>
          <a:prstGeom prst="roundRect">
            <a:avLst>
              <a:gd name="adj" fmla="val 2081"/>
            </a:avLst>
          </a:prstGeom>
          <a:blipFill rotWithShape="0">
            <a:blip r:embed="rId1"/>
            <a:stretch>
              <a:fillRect/>
            </a:stretch>
          </a:blipFill>
          <a:ln>
            <a:noFill/>
          </a:ln>
          <a:effectLst>
            <a:softEdge rad="31750"/>
          </a:effectLst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p14:dur="10"/>
    </mc:Choice>
    <mc:Fallback>
      <p:transition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CustomShape 1"/>
          <p:cNvSpPr/>
          <p:nvPr/>
        </p:nvSpPr>
        <p:spPr>
          <a:xfrm>
            <a:off x="11566440" y="6525000"/>
            <a:ext cx="428040" cy="19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1AC0CCB9-EA89-49F1-8513-928431B79A8C}" type="slidenum">
              <a:rPr b="0" lang="en-US" sz="100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00" spc="-1" strike="noStrike">
              <a:latin typeface="Arial"/>
            </a:endParaRPr>
          </a:p>
        </p:txBody>
      </p:sp>
      <p:sp>
        <p:nvSpPr>
          <p:cNvPr id="254" name="CustomShape 2"/>
          <p:cNvSpPr/>
          <p:nvPr/>
        </p:nvSpPr>
        <p:spPr>
          <a:xfrm>
            <a:off x="188640" y="1151280"/>
            <a:ext cx="11804040" cy="5569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>
            <a:normAutofit fontScale="92000"/>
          </a:bodyPr>
          <a:p>
            <a:pPr marL="304920" indent="-304200">
              <a:lnSpc>
                <a:spcPct val="110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</a:rPr>
              <a:t>Variations (with repetition)</a:t>
            </a:r>
            <a:endParaRPr b="0" lang="en-US" sz="3400" spc="-1" strike="noStrike">
              <a:latin typeface="Arial"/>
            </a:endParaRPr>
          </a:p>
          <a:p>
            <a:pPr lvl="1" marL="609480" indent="-230760">
              <a:lnSpc>
                <a:spcPct val="110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Choose </a:t>
            </a:r>
            <a:r>
              <a:rPr b="0" i="1" lang="en-US" sz="3200" spc="-1" strike="noStrike">
                <a:solidFill>
                  <a:srgbClr val="f3cd60"/>
                </a:solidFill>
                <a:latin typeface="Calibri"/>
              </a:rPr>
              <a:t>k</a:t>
            </a: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 items (ordered) from a collection</a:t>
            </a:r>
            <a:br/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of </a:t>
            </a:r>
            <a:r>
              <a:rPr b="0" i="1" lang="en-US" sz="3200" spc="-1" strike="noStrike">
                <a:solidFill>
                  <a:srgbClr val="f3cd60"/>
                </a:solidFill>
                <a:latin typeface="Calibri"/>
              </a:rPr>
              <a:t>n</a:t>
            </a: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 items, with repetition</a:t>
            </a:r>
            <a:endParaRPr b="0" lang="en-US" sz="3200" spc="-1" strike="noStrike">
              <a:latin typeface="Arial"/>
            </a:endParaRPr>
          </a:p>
          <a:p>
            <a:pPr lvl="1" marL="609480" indent="-230760">
              <a:lnSpc>
                <a:spcPct val="110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Looks like </a:t>
            </a:r>
            <a:r>
              <a:rPr b="0" i="1" lang="en-US" sz="3200" spc="-1" strike="noStrike">
                <a:solidFill>
                  <a:srgbClr val="f3cd60"/>
                </a:solidFill>
                <a:latin typeface="Calibri"/>
              </a:rPr>
              <a:t>k</a:t>
            </a: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 nested loops from </a:t>
            </a:r>
            <a:r>
              <a:rPr b="0" i="1" lang="en-US" sz="3200" spc="-1" strike="noStrike">
                <a:solidFill>
                  <a:srgbClr val="f3cd60"/>
                </a:solidFill>
                <a:latin typeface="Calibri"/>
              </a:rPr>
              <a:t>1</a:t>
            </a: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 to </a:t>
            </a:r>
            <a:r>
              <a:rPr b="0" i="1" lang="en-US" sz="3200" spc="-1" strike="noStrike">
                <a:solidFill>
                  <a:srgbClr val="f3cd60"/>
                </a:solidFill>
                <a:latin typeface="Calibri"/>
              </a:rPr>
              <a:t>n</a:t>
            </a:r>
            <a:endParaRPr b="0" lang="en-US" sz="3200" spc="-1" strike="noStrike">
              <a:latin typeface="Arial"/>
            </a:endParaRPr>
          </a:p>
          <a:p>
            <a:pPr marL="304920" indent="-304200">
              <a:lnSpc>
                <a:spcPct val="110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</a:rPr>
              <a:t>When you have </a:t>
            </a:r>
            <a:r>
              <a:rPr b="0" i="1" lang="en-US" sz="3400" spc="-1" strike="noStrike">
                <a:solidFill>
                  <a:srgbClr val="f3cd60"/>
                </a:solidFill>
                <a:latin typeface="Calibri"/>
              </a:rPr>
              <a:t>n</a:t>
            </a:r>
            <a:r>
              <a:rPr b="0" lang="en-US" sz="3400" spc="-1" strike="noStrike">
                <a:solidFill>
                  <a:srgbClr val="ffffff"/>
                </a:solidFill>
                <a:latin typeface="Calibri"/>
              </a:rPr>
              <a:t> things to choose from,</a:t>
            </a:r>
            <a:br/>
            <a:r>
              <a:rPr b="0" lang="en-US" sz="3400" spc="-1" strike="noStrike">
                <a:solidFill>
                  <a:srgbClr val="ffffff"/>
                </a:solidFill>
                <a:latin typeface="Calibri"/>
              </a:rPr>
              <a:t>you have </a:t>
            </a:r>
            <a:r>
              <a:rPr b="0" i="1" lang="en-US" sz="3400" spc="-1" strike="noStrike">
                <a:solidFill>
                  <a:srgbClr val="f3cd60"/>
                </a:solidFill>
                <a:latin typeface="Calibri"/>
              </a:rPr>
              <a:t>n</a:t>
            </a:r>
            <a:r>
              <a:rPr b="0" lang="en-US" sz="3400" spc="-1" strike="noStrike">
                <a:solidFill>
                  <a:srgbClr val="ffffff"/>
                </a:solidFill>
                <a:latin typeface="Calibri"/>
              </a:rPr>
              <a:t> choices each time</a:t>
            </a:r>
            <a:endParaRPr b="0" lang="en-US" sz="3400" spc="-1" strike="noStrike">
              <a:latin typeface="Arial"/>
            </a:endParaRPr>
          </a:p>
          <a:p>
            <a:pPr marL="304920" indent="-304200">
              <a:lnSpc>
                <a:spcPct val="110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</a:rPr>
              <a:t>When choosing </a:t>
            </a:r>
            <a:r>
              <a:rPr b="0" i="1" lang="en-US" sz="3400" spc="-1" strike="noStrike">
                <a:solidFill>
                  <a:srgbClr val="f3cd60"/>
                </a:solidFill>
                <a:latin typeface="Calibri"/>
              </a:rPr>
              <a:t>k</a:t>
            </a:r>
            <a:r>
              <a:rPr b="0" lang="en-US" sz="3400" spc="-1" strike="noStrike">
                <a:solidFill>
                  <a:srgbClr val="ffffff"/>
                </a:solidFill>
                <a:latin typeface="Calibri"/>
              </a:rPr>
              <a:t> of them, the variations are:</a:t>
            </a:r>
            <a:endParaRPr b="0" lang="en-US" sz="3400" spc="-1" strike="noStrike">
              <a:latin typeface="Arial"/>
            </a:endParaRPr>
          </a:p>
          <a:p>
            <a:pPr lvl="1" marL="609480" indent="-230760">
              <a:lnSpc>
                <a:spcPct val="110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i="1" lang="en-US" sz="3200" spc="-1" strike="noStrike">
                <a:solidFill>
                  <a:srgbClr val="f3cd60"/>
                </a:solidFill>
                <a:latin typeface="Calibri"/>
              </a:rPr>
              <a:t>n</a:t>
            </a: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 × </a:t>
            </a:r>
            <a:r>
              <a:rPr b="0" i="1" lang="en-US" sz="3200" spc="-1" strike="noStrike">
                <a:solidFill>
                  <a:srgbClr val="f3cd60"/>
                </a:solidFill>
                <a:latin typeface="Calibri"/>
              </a:rPr>
              <a:t>n</a:t>
            </a: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 × ... × </a:t>
            </a:r>
            <a:r>
              <a:rPr b="0" i="1" lang="en-US" sz="3200" spc="-1" strike="noStrike">
                <a:solidFill>
                  <a:srgbClr val="f3cd60"/>
                </a:solidFill>
                <a:latin typeface="Calibri"/>
              </a:rPr>
              <a:t>n</a:t>
            </a: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 (</a:t>
            </a:r>
            <a:r>
              <a:rPr b="0" i="1" lang="en-US" sz="3200" spc="-1" strike="noStrike">
                <a:solidFill>
                  <a:srgbClr val="f3cd60"/>
                </a:solidFill>
                <a:latin typeface="Calibri"/>
              </a:rPr>
              <a:t>k</a:t>
            </a: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 times)</a:t>
            </a:r>
            <a:endParaRPr b="0" lang="en-US" sz="3200" spc="-1" strike="noStrike">
              <a:latin typeface="Arial"/>
            </a:endParaRPr>
          </a:p>
          <a:p>
            <a:pPr lvl="1" marL="609480" indent="-230760">
              <a:lnSpc>
                <a:spcPct val="110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i="1" lang="en-US" sz="3200" spc="-1" strike="noStrike">
                <a:solidFill>
                  <a:srgbClr val="f3cd60"/>
                </a:solidFill>
                <a:latin typeface="Calibri"/>
              </a:rPr>
              <a:t>V</a:t>
            </a:r>
            <a:r>
              <a:rPr b="0" lang="en-US" sz="3200" spc="-1" strike="noStrike">
                <a:solidFill>
                  <a:srgbClr val="f3cd60"/>
                </a:solidFill>
                <a:latin typeface="Calibri"/>
              </a:rPr>
              <a:t>(</a:t>
            </a:r>
            <a:r>
              <a:rPr b="0" i="1" lang="en-US" sz="3200" spc="-1" strike="noStrike">
                <a:solidFill>
                  <a:srgbClr val="f3cd60"/>
                </a:solidFill>
                <a:latin typeface="Calibri"/>
              </a:rPr>
              <a:t>n</a:t>
            </a:r>
            <a:r>
              <a:rPr b="0" lang="en-US" sz="3200" spc="-1" strike="noStrike">
                <a:solidFill>
                  <a:srgbClr val="f3cd60"/>
                </a:solidFill>
                <a:latin typeface="Calibri"/>
              </a:rPr>
              <a:t>, </a:t>
            </a:r>
            <a:r>
              <a:rPr b="0" i="1" lang="en-US" sz="3200" spc="-1" strike="noStrike">
                <a:solidFill>
                  <a:srgbClr val="f3cd60"/>
                </a:solidFill>
                <a:latin typeface="Calibri"/>
              </a:rPr>
              <a:t>k</a:t>
            </a:r>
            <a:r>
              <a:rPr b="0" lang="en-US" sz="3200" spc="-1" strike="noStrike">
                <a:solidFill>
                  <a:srgbClr val="f3cd60"/>
                </a:solidFill>
                <a:latin typeface="Calibri"/>
              </a:rPr>
              <a:t>) = </a:t>
            </a:r>
            <a:r>
              <a:rPr b="0" i="1" lang="en-US" sz="3200" spc="-1" strike="noStrike">
                <a:solidFill>
                  <a:srgbClr val="f3cd60"/>
                </a:solidFill>
                <a:latin typeface="Calibri"/>
              </a:rPr>
              <a:t>n</a:t>
            </a:r>
            <a:r>
              <a:rPr b="0" i="1" lang="en-US" sz="3200" spc="-1" strike="noStrike" baseline="30000">
                <a:solidFill>
                  <a:srgbClr val="f3cd60"/>
                </a:solidFill>
                <a:latin typeface="Calibri"/>
              </a:rPr>
              <a:t>k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55" name="CustomShape 3"/>
          <p:cNvSpPr/>
          <p:nvPr/>
        </p:nvSpPr>
        <p:spPr>
          <a:xfrm>
            <a:off x="188640" y="40320"/>
            <a:ext cx="9576720" cy="1110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 anchor="ctr">
            <a:noAutofit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</a:rPr>
              <a:t>Variations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256" name="CustomShape 4"/>
          <p:cNvSpPr/>
          <p:nvPr/>
        </p:nvSpPr>
        <p:spPr>
          <a:xfrm>
            <a:off x="9435960" y="1264680"/>
            <a:ext cx="2129760" cy="5135400"/>
          </a:xfrm>
          <a:prstGeom prst="roundRect">
            <a:avLst>
              <a:gd name="adj" fmla="val 652"/>
            </a:avLst>
          </a:pr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p14:dur="10"/>
    </mc:Choice>
    <mc:Fallback>
      <p:transition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CustomShape 1"/>
          <p:cNvSpPr/>
          <p:nvPr/>
        </p:nvSpPr>
        <p:spPr>
          <a:xfrm>
            <a:off x="11566440" y="6525000"/>
            <a:ext cx="428040" cy="19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54371480-B9D7-43A9-861E-10DB71ABE51D}" type="slidenum">
              <a:rPr b="0" lang="en-US" sz="100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00" spc="-1" strike="noStrike">
              <a:latin typeface="Arial"/>
            </a:endParaRPr>
          </a:p>
        </p:txBody>
      </p:sp>
      <p:sp>
        <p:nvSpPr>
          <p:cNvPr id="258" name="CustomShape 2"/>
          <p:cNvSpPr/>
          <p:nvPr/>
        </p:nvSpPr>
        <p:spPr>
          <a:xfrm>
            <a:off x="190440" y="1151280"/>
            <a:ext cx="11804040" cy="5569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>
            <a:noAutofit/>
          </a:bodyPr>
          <a:p>
            <a:pPr marL="304920" indent="-30420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</a:rPr>
              <a:t>Example: in the lock below, there are 10 numbers to choose from {0, 1, …, 9} and you choose 3 times some of them:</a:t>
            </a:r>
            <a:endParaRPr b="0" lang="en-US" sz="3400" spc="-1" strike="noStrike">
              <a:latin typeface="Arial"/>
            </a:endParaRPr>
          </a:p>
          <a:p>
            <a:pPr lvl="1" marL="609480" indent="-23076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10 × 10 × 10 (3 times) = 10</a:t>
            </a:r>
            <a:r>
              <a:rPr b="0" lang="en-US" sz="3200" spc="-1" strike="noStrike" baseline="30000">
                <a:solidFill>
                  <a:srgbClr val="ffffff"/>
                </a:solidFill>
                <a:latin typeface="Calibri"/>
              </a:rPr>
              <a:t>3</a:t>
            </a: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 = 1 000 variations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</a:pPr>
            <a:endParaRPr b="0" lang="en-US" sz="3200" spc="-1" strike="noStrike">
              <a:latin typeface="Arial"/>
            </a:endParaRPr>
          </a:p>
          <a:p>
            <a:pPr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</a:pPr>
            <a:endParaRPr b="0" lang="en-US" sz="3200" spc="-1" strike="noStrike">
              <a:latin typeface="Arial"/>
            </a:endParaRPr>
          </a:p>
          <a:p>
            <a:pPr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</a:pPr>
            <a:endParaRPr b="0" lang="en-US" sz="3200" spc="-1" strike="noStrike">
              <a:latin typeface="Arial"/>
            </a:endParaRPr>
          </a:p>
          <a:p>
            <a:pPr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</a:pPr>
            <a:endParaRPr b="0" lang="en-US" sz="3200" spc="-1" strike="noStrike">
              <a:latin typeface="Arial"/>
            </a:endParaRPr>
          </a:p>
          <a:p>
            <a:pPr marL="304920" indent="-30420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</a:rPr>
              <a:t>All variations from {0, 0, 0} to {9, 9, 9}</a:t>
            </a:r>
            <a:endParaRPr b="0" lang="en-US" sz="3400" spc="-1" strike="noStrike">
              <a:latin typeface="Arial"/>
            </a:endParaRPr>
          </a:p>
        </p:txBody>
      </p:sp>
      <p:sp>
        <p:nvSpPr>
          <p:cNvPr id="259" name="CustomShape 3"/>
          <p:cNvSpPr/>
          <p:nvPr/>
        </p:nvSpPr>
        <p:spPr>
          <a:xfrm>
            <a:off x="188640" y="40320"/>
            <a:ext cx="9576720" cy="1110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 anchor="ctr">
            <a:noAutofit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</a:rPr>
              <a:t>Variations (2)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260" name="Picture 3" descr=""/>
          <p:cNvPicPr/>
          <p:nvPr/>
        </p:nvPicPr>
        <p:blipFill>
          <a:blip r:embed="rId1"/>
          <a:stretch/>
        </p:blipFill>
        <p:spPr>
          <a:xfrm>
            <a:off x="3884760" y="3221640"/>
            <a:ext cx="4419000" cy="2340360"/>
          </a:xfrm>
          <a:prstGeom prst="rect">
            <a:avLst/>
          </a:prstGeom>
          <a:ln>
            <a:noFill/>
          </a:ln>
          <a:effectLst>
            <a:softEdge rad="63500"/>
          </a:effectLst>
        </p:spPr>
      </p:pic>
    </p:spTree>
  </p:cSld>
  <mc:AlternateContent>
    <mc:Choice Requires="p14">
      <p:transition p14:dur="10"/>
    </mc:Choice>
    <mc:Fallback>
      <p:transition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customXml/_rels/item1.xml.rels><?xml version="1.0" encoding="UTF-8"?>
<Relationships xmlns="http://schemas.openxmlformats.org/package/2006/relationships"><Relationship Id="rId1" Type="http://schemas.openxmlformats.org/officeDocument/2006/relationships/customXmlProps" Target="itemProps1.xml"/>
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Software-University-Foundation</Template>
  <TotalTime>14</TotalTime>
  <Application>LibreOffice/6.2.6.2$Linux_X86_64 LibreOffice_project/20$Build-2</Application>
  <Words>2980</Words>
  <Paragraphs>789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2014-01-02T17:00:34Z</dcterms:created>
  <dc:creator/>
  <dc:description>Software University Foundation - http://softuni.org</dc:description>
  <cp:keywords>combinations variation permutations algorithms combinatorics recursion SoftUni Software University programming software development software engineering course</cp:keywords>
  <dc:language>en-US</dc:language>
  <cp:lastModifiedBy/>
  <dcterms:modified xsi:type="dcterms:W3CDTF">2019-09-17T17:20:58Z</dcterms:modified>
  <cp:revision>3</cp:revision>
  <dc:subject>Software Development Course</dc:subject>
  <dc:title>Combinatorial Algorithms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15.0000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7</vt:i4>
  </property>
  <property fmtid="{D5CDD505-2E9C-101B-9397-08002B2CF9AE}" pid="8" name="PresentationFormat">
    <vt:lpwstr>Custom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53</vt:i4>
  </property>
  <property fmtid="{D5CDD505-2E9C-101B-9397-08002B2CF9AE}" pid="12" name="_TemplateID">
    <vt:lpwstr>TC027879909991</vt:lpwstr>
  </property>
  <property fmtid="{D5CDD505-2E9C-101B-9397-08002B2CF9AE}" pid="13" name="category">
    <vt:lpwstr>Algorithms, Programming, SoftUni, Software University, Programming, Software Development, Software Engineering, Course</vt:lpwstr>
  </property>
</Properties>
</file>